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sldIdLst>
    <p:sldId id="256" r:id="rId2"/>
    <p:sldId id="257" r:id="rId3"/>
    <p:sldId id="262" r:id="rId4"/>
    <p:sldId id="261" r:id="rId5"/>
    <p:sldId id="265" r:id="rId6"/>
    <p:sldId id="263" r:id="rId7"/>
    <p:sldId id="266" r:id="rId8"/>
    <p:sldId id="288" r:id="rId9"/>
    <p:sldId id="267" r:id="rId10"/>
    <p:sldId id="298" r:id="rId11"/>
    <p:sldId id="299" r:id="rId12"/>
    <p:sldId id="268" r:id="rId13"/>
    <p:sldId id="300" r:id="rId14"/>
    <p:sldId id="346" r:id="rId15"/>
    <p:sldId id="364" r:id="rId16"/>
    <p:sldId id="301" r:id="rId17"/>
    <p:sldId id="365" r:id="rId18"/>
    <p:sldId id="302" r:id="rId19"/>
    <p:sldId id="303" r:id="rId20"/>
    <p:sldId id="366" r:id="rId21"/>
    <p:sldId id="269" r:id="rId22"/>
    <p:sldId id="305" r:id="rId23"/>
    <p:sldId id="306" r:id="rId24"/>
    <p:sldId id="307" r:id="rId25"/>
    <p:sldId id="272" r:id="rId26"/>
    <p:sldId id="316" r:id="rId27"/>
    <p:sldId id="349" r:id="rId28"/>
    <p:sldId id="348" r:id="rId29"/>
    <p:sldId id="350" r:id="rId30"/>
    <p:sldId id="351" r:id="rId31"/>
    <p:sldId id="352" r:id="rId32"/>
    <p:sldId id="317" r:id="rId33"/>
    <p:sldId id="347" r:id="rId34"/>
    <p:sldId id="271" r:id="rId35"/>
    <p:sldId id="318" r:id="rId36"/>
    <p:sldId id="270" r:id="rId37"/>
    <p:sldId id="353" r:id="rId38"/>
    <p:sldId id="355" r:id="rId39"/>
    <p:sldId id="354" r:id="rId40"/>
    <p:sldId id="356" r:id="rId41"/>
    <p:sldId id="357" r:id="rId42"/>
    <p:sldId id="358" r:id="rId43"/>
    <p:sldId id="359" r:id="rId44"/>
    <p:sldId id="319" r:id="rId45"/>
    <p:sldId id="321" r:id="rId46"/>
    <p:sldId id="322" r:id="rId47"/>
    <p:sldId id="323" r:id="rId48"/>
    <p:sldId id="326" r:id="rId49"/>
    <p:sldId id="360" r:id="rId50"/>
    <p:sldId id="361" r:id="rId51"/>
    <p:sldId id="273" r:id="rId52"/>
    <p:sldId id="327" r:id="rId53"/>
    <p:sldId id="328" r:id="rId54"/>
    <p:sldId id="367" r:id="rId55"/>
    <p:sldId id="369" r:id="rId56"/>
    <p:sldId id="368" r:id="rId57"/>
    <p:sldId id="370" r:id="rId58"/>
    <p:sldId id="371" r:id="rId59"/>
    <p:sldId id="372" r:id="rId60"/>
    <p:sldId id="392" r:id="rId61"/>
    <p:sldId id="393" r:id="rId62"/>
    <p:sldId id="394" r:id="rId63"/>
    <p:sldId id="395" r:id="rId64"/>
    <p:sldId id="274" r:id="rId65"/>
    <p:sldId id="396" r:id="rId66"/>
    <p:sldId id="275" r:id="rId67"/>
    <p:sldId id="329" r:id="rId68"/>
    <p:sldId id="373" r:id="rId69"/>
    <p:sldId id="332" r:id="rId70"/>
    <p:sldId id="276" r:id="rId71"/>
    <p:sldId id="334" r:id="rId72"/>
    <p:sldId id="376" r:id="rId73"/>
    <p:sldId id="377" r:id="rId74"/>
    <p:sldId id="378" r:id="rId75"/>
    <p:sldId id="379" r:id="rId76"/>
    <p:sldId id="380" r:id="rId77"/>
    <p:sldId id="382" r:id="rId78"/>
    <p:sldId id="381" r:id="rId79"/>
    <p:sldId id="383" r:id="rId80"/>
    <p:sldId id="384" r:id="rId81"/>
    <p:sldId id="386" r:id="rId82"/>
    <p:sldId id="387" r:id="rId83"/>
    <p:sldId id="385" r:id="rId84"/>
    <p:sldId id="388" r:id="rId85"/>
    <p:sldId id="391" r:id="rId86"/>
    <p:sldId id="390" r:id="rId87"/>
    <p:sldId id="389" r:id="rId88"/>
    <p:sldId id="339" r:id="rId89"/>
    <p:sldId id="340" r:id="rId90"/>
    <p:sldId id="341" r:id="rId91"/>
    <p:sldId id="343" r:id="rId92"/>
    <p:sldId id="342" r:id="rId93"/>
    <p:sldId id="344" r:id="rId94"/>
    <p:sldId id="345" r:id="rId9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33"/>
    <a:srgbClr val="FFCC66"/>
    <a:srgbClr val="990099"/>
    <a:srgbClr val="CC0099"/>
    <a:srgbClr val="FE9202"/>
    <a:srgbClr val="6C1A00"/>
    <a:srgbClr val="00AACC"/>
    <a:srgbClr val="5EEC3C"/>
    <a:srgbClr val="1D3A00"/>
    <a:srgbClr val="0032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41" d="100"/>
          <a:sy n="141" d="100"/>
        </p:scale>
        <p:origin x="666" y="102"/>
      </p:cViewPr>
      <p:guideLst>
        <p:guide orient="horz" pos="1620"/>
        <p:guide pos="2880"/>
      </p:guideLst>
    </p:cSldViewPr>
  </p:slideViewPr>
  <p:notesTextViewPr>
    <p:cViewPr>
      <p:scale>
        <a:sx n="1" d="1"/>
        <a:sy n="1" d="1"/>
      </p:scale>
      <p:origin x="0" y="0"/>
    </p:cViewPr>
  </p:notesTextViewPr>
  <p:gridSpacing cx="152705" cy="1527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10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6A2DD-AE4D-453C-B57E-DEA5F6748FC7}" type="datetimeFigureOut">
              <a:rPr lang="en-US" smtClean="0"/>
              <a:t>10/11/2021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BC0AE2-790D-4903-9CB7-4B458701F436}" type="slidenum">
              <a:rPr lang="en-US" smtClean="0"/>
              <a:t>‹#›</a:t>
            </a:fld>
            <a:endParaRPr lang="en-US" dirty="0"/>
          </a:p>
        </p:txBody>
      </p:sp>
    </p:spTree>
    <p:extLst>
      <p:ext uri="{BB962C8B-B14F-4D97-AF65-F5344CB8AC3E}">
        <p14:creationId xmlns:p14="http://schemas.microsoft.com/office/powerpoint/2010/main" val="4237535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08475" y="586585"/>
            <a:ext cx="4886560" cy="1527050"/>
          </a:xfrm>
          <a:noFill/>
          <a:effectLst>
            <a:outerShdw blurRad="50800" dist="38100" dir="2700000" algn="tl" rotWithShape="0">
              <a:prstClr val="black">
                <a:alpha val="40000"/>
              </a:prstClr>
            </a:outerShdw>
          </a:effectLst>
        </p:spPr>
        <p:txBody>
          <a:bodyPr>
            <a:normAutofit/>
          </a:bodyPr>
          <a:lstStyle>
            <a:lvl1pPr algn="r">
              <a:defRPr sz="3600">
                <a:solidFill>
                  <a:srgbClr val="FFFF00"/>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3808453" y="2113635"/>
            <a:ext cx="4886391" cy="1374345"/>
          </a:xfrm>
        </p:spPr>
        <p:txBody>
          <a:bodyPr>
            <a:normAutofit/>
          </a:bodyPr>
          <a:lstStyle>
            <a:lvl1pPr marL="0" indent="0" algn="r">
              <a:buNone/>
              <a:defRPr sz="2800" b="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a:t>
            </a:r>
          </a:p>
          <a:p>
            <a:r>
              <a:rPr lang="en-US" dirty="0"/>
              <a:t>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10/11/2021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10/11/2021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10/11/2021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10/11/2021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pic>
        <p:nvPicPr>
          <p:cNvPr id="7" name="Picture 6" descr="E:\websites\free-power-point-templates\2012\logos.png">
            <a:extLst>
              <a:ext uri="{FF2B5EF4-FFF2-40B4-BE49-F238E27FC236}">
                <a16:creationId xmlns:a16="http://schemas.microsoft.com/office/drawing/2014/main" xmlns="" id="{7D704D65-8F47-4AC3-8FD3-231318CFD35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3918306" y="2326213"/>
            <a:ext cx="1463784" cy="526961"/>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1502815"/>
            <a:ext cx="8246070" cy="763524"/>
          </a:xfrm>
        </p:spPr>
        <p:txBody>
          <a:bodyPr>
            <a:normAutofit/>
          </a:bodyPr>
          <a:lstStyle>
            <a:lvl1pPr algn="r">
              <a:defRPr sz="3600" baseline="0">
                <a:solidFill>
                  <a:srgbClr val="FFFF0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448966" y="2266340"/>
            <a:ext cx="8246070" cy="2443280"/>
          </a:xfrm>
        </p:spPr>
        <p:txBody>
          <a:bodyPr/>
          <a:lstStyle>
            <a:lvl1pPr algn="l">
              <a:defRPr sz="2800">
                <a:solidFill>
                  <a:schemeClr val="bg1"/>
                </a:solidFill>
              </a:defRPr>
            </a:lvl1pPr>
            <a:lvl2pPr algn="l">
              <a:defRPr>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10/11/2021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1425" y="433880"/>
            <a:ext cx="6413610" cy="572644"/>
          </a:xfrm>
        </p:spPr>
        <p:txBody>
          <a:bodyPr>
            <a:normAutofit/>
          </a:bodyPr>
          <a:lstStyle>
            <a:lvl1pPr algn="l">
              <a:defRPr sz="3600">
                <a:solidFill>
                  <a:srgbClr val="FFFF0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2281425" y="1044700"/>
            <a:ext cx="6413610" cy="3511061"/>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10/11/2021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10/11/2021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10/11/2021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1669" y="1655519"/>
            <a:ext cx="8093365" cy="610821"/>
          </a:xfrm>
        </p:spPr>
        <p:txBody>
          <a:bodyPr>
            <a:normAutofit/>
          </a:bodyPr>
          <a:lstStyle>
            <a:lvl1pPr algn="r">
              <a:defRPr sz="3600" baseline="0">
                <a:solidFill>
                  <a:srgbClr val="FFFF00"/>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536879" y="2244633"/>
            <a:ext cx="4040188" cy="479822"/>
          </a:xfrm>
        </p:spPr>
        <p:txBody>
          <a:bodyPr anchor="b"/>
          <a:lstStyle>
            <a:lvl1pPr marL="0" indent="0" algn="ctr">
              <a:buNone/>
              <a:defRPr sz="2400" b="1">
                <a:solidFill>
                  <a:srgbClr val="FFFF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36879" y="2724454"/>
            <a:ext cx="4040188" cy="2137871"/>
          </a:xfrm>
        </p:spPr>
        <p:txBody>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72000" y="2244633"/>
            <a:ext cx="4041775" cy="479822"/>
          </a:xfrm>
        </p:spPr>
        <p:txBody>
          <a:bodyPr anchor="b"/>
          <a:lstStyle>
            <a:lvl1pPr marL="0" indent="0" algn="ctr">
              <a:buNone/>
              <a:defRPr sz="2400" b="1">
                <a:solidFill>
                  <a:srgbClr val="FFFF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0" y="2724454"/>
            <a:ext cx="4041775" cy="2137871"/>
          </a:xfrm>
        </p:spPr>
        <p:txBody>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10/11/2021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10/11/2021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10/11/2021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10/11/2021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dirty="0"/>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10/11/2021</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dirty="0"/>
          </a:p>
        </p:txBody>
      </p:sp>
      <p:sp>
        <p:nvSpPr>
          <p:cNvPr id="7" name="TextBox 6">
            <a:extLst>
              <a:ext uri="{FF2B5EF4-FFF2-40B4-BE49-F238E27FC236}">
                <a16:creationId xmlns:a16="http://schemas.microsoft.com/office/drawing/2014/main" xmlns="" id="{247C7624-B71E-4A16-83FC-F350352EEC38}"/>
              </a:ext>
            </a:extLst>
          </p:cNvPr>
          <p:cNvSpPr txBox="1"/>
          <p:nvPr userDrawn="1"/>
        </p:nvSpPr>
        <p:spPr>
          <a:xfrm>
            <a:off x="-9150" y="5213747"/>
            <a:ext cx="8389625" cy="523220"/>
          </a:xfrm>
          <a:prstGeom prst="rect">
            <a:avLst/>
          </a:prstGeom>
          <a:noFill/>
        </p:spPr>
        <p:txBody>
          <a:bodyPr wrap="square" rtlCol="0">
            <a:spAutoFit/>
          </a:bodyPr>
          <a:lstStyle/>
          <a:p>
            <a:r>
              <a:rPr lang="en-US" sz="1400" dirty="0">
                <a:solidFill>
                  <a:schemeClr val="bg1">
                    <a:lumMod val="65000"/>
                  </a:schemeClr>
                </a:solidFill>
              </a:rPr>
              <a:t>This presentation uses a free template provided by FPPT.com</a:t>
            </a:r>
          </a:p>
          <a:p>
            <a:r>
              <a:rPr lang="en-US" sz="1400" dirty="0">
                <a:solidFill>
                  <a:schemeClr val="bg1">
                    <a:lumMod val="65000"/>
                  </a:schemeClr>
                </a:solidFill>
              </a:rPr>
              <a:t>www.free-power-point-templates.com</a:t>
            </a:r>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fws.gov/endangered/species/us-species.html"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www.google.com/url?sa=t&amp;rct=j&amp;q=&amp;esrc=s&amp;source=web&amp;cd=&amp;cad=rja&amp;uact=8&amp;ved=2ahUKEwiLj67nucLzAhUvFVkFHc5hCE8QFnoECAoQAQ&amp;url=https://ohiodnr.gov/static/documents/wildlife/backyard-wildlife/Pub%205354_Reptiles%20of%20Ohio%20Field%20Guide.pdf&amp;usg=AOvVaw1mTBRPWXrBb-aCCjCw0O7b" TargetMode="External"/><Relationship Id="rId2" Type="http://schemas.openxmlformats.org/officeDocument/2006/relationships/hyperlink" Target="https://www.google.com/url?sa=t&amp;rct=j&amp;q=&amp;esrc=s&amp;source=web&amp;cd=&amp;cad=rja&amp;uact=8&amp;ved=2ahUKEwiOhd7QucLzAhU0ElkFHat7AKYQFnoECAYQAQ&amp;url=https://ohiodnr.gov/static/documents/wildlife/backyard-wildlife/Amphibians%20of%20Ohio%20Field%20Guide%20pub348.pdf&amp;usg=AOvVaw0STXRM0lboJDxo66VWwH71"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gif"/><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3.xml"/><Relationship Id="rId4" Type="http://schemas.openxmlformats.org/officeDocument/2006/relationships/image" Target="../media/image68.jpeg"/></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hyperlink" Target="https://musicofnature.com/calls-of-frogs-and-toads-of-the-northeast/" TargetMode="External"/><Relationship Id="rId1" Type="http://schemas.openxmlformats.org/officeDocument/2006/relationships/slideLayout" Target="../slideLayouts/slideLayout3.xml"/><Relationship Id="rId4" Type="http://schemas.openxmlformats.org/officeDocument/2006/relationships/image" Target="../media/image73.jpg"/></Relationships>
</file>

<file path=ppt/slides/_rels/slide68.xml.rels><?xml version="1.0" encoding="UTF-8" standalone="yes"?>
<Relationships xmlns="http://schemas.openxmlformats.org/package/2006/relationships"><Relationship Id="rId3" Type="http://schemas.openxmlformats.org/officeDocument/2006/relationships/hyperlink" Target="https://www.google.com/url?sa=t&amp;rct=j&amp;q=&amp;esrc=s&amp;source=web&amp;cd=&amp;cad=rja&amp;uact=8&amp;ved=2ahUKEwiLj67nucLzAhUvFVkFHc5hCE8QFnoECAoQAQ&amp;url=https://ohiodnr.gov/static/documents/wildlife/backyard-wildlife/Pub%205354_Reptiles%20of%20Ohio%20Field%20Guide.pdf&amp;usg=AOvVaw1mTBRPWXrBb-aCCjCw0O7b" TargetMode="External"/><Relationship Id="rId2" Type="http://schemas.openxmlformats.org/officeDocument/2006/relationships/hyperlink" Target="https://www.google.com/url?sa=t&amp;rct=j&amp;q=&amp;esrc=s&amp;source=web&amp;cd=&amp;cad=rja&amp;uact=8&amp;ved=2ahUKEwiOhd7QucLzAhU0ElkFHat7AKYQFnoECAYQAQ&amp;url=https://ohiodnr.gov/static/documents/wildlife/backyard-wildlife/Amphibians%20of%20Ohio%20Field%20Guide%20pub348.pdf&amp;usg=AOvVaw0STXRM0lboJDxo66VWwH71" TargetMode="External"/><Relationship Id="rId1" Type="http://schemas.openxmlformats.org/officeDocument/2006/relationships/slideLayout" Target="../slideLayouts/slideLayout3.xml"/><Relationship Id="rId4" Type="http://schemas.openxmlformats.org/officeDocument/2006/relationships/image" Target="../media/image74.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g"/><Relationship Id="rId1" Type="http://schemas.openxmlformats.org/officeDocument/2006/relationships/slideLayout" Target="../slideLayouts/slideLayout5.xml"/><Relationship Id="rId4" Type="http://schemas.openxmlformats.org/officeDocument/2006/relationships/image" Target="../media/image82.jpeg"/></Relationships>
</file>

<file path=ppt/slides/_rels/slide7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e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www.inaturalist.org/places/united-states#taxon=20978" TargetMode="External"/><Relationship Id="rId2" Type="http://schemas.openxmlformats.org/officeDocument/2006/relationships/hyperlink" Target="https://www.inaturalist.org/check_lists/139655-Reptiles-of-the-United-States" TargetMode="External"/><Relationship Id="rId1" Type="http://schemas.openxmlformats.org/officeDocument/2006/relationships/slideLayout" Target="../slideLayouts/slideLayout3.xml"/><Relationship Id="rId5" Type="http://schemas.openxmlformats.org/officeDocument/2006/relationships/hyperlink" Target="https://www.google.com/url?sa=t&amp;rct=j&amp;q=&amp;esrc=s&amp;source=web&amp;cd=&amp;cad=rja&amp;uact=8&amp;ved=2ahUKEwjp7ZqHsrzzAhVCK80KHfUjDfMQFnoECAIQAQ&amp;url=https://ohiodnr.gov/static/documents/wildlife/backyard-wildlife/Amphibians%20of%20Ohio%20Field%20Guide%20pub348.pdf&amp;usg=AOvVaw0STXRM0lboJDxo66VWwH71" TargetMode="External"/><Relationship Id="rId4" Type="http://schemas.openxmlformats.org/officeDocument/2006/relationships/hyperlink" Target="https://www.google.com/url?sa=t&amp;rct=j&amp;q=&amp;esrc=s&amp;source=web&amp;cd=&amp;cad=rja&amp;uact=8&amp;ved=2ahUKEwiL86etr7zzAhUXVc0KHYSVCrQQFnoECAoQAQ&amp;url=https://ohiodnr.gov/static/documents/wildlife/backyard-wildlife/Pub%205354_Reptiles%20of%20Ohio%20Field%20Guide.pdf&amp;usg=AOvVaw1mTBRPWXrBb-aCCjCw0O7b"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a:r>
              <a:rPr lang="en-US" dirty="0" smtClean="0"/>
              <a:t>Reptile and Amphibian Study Merit Badge</a:t>
            </a:r>
            <a:endParaRPr lang="en-US" dirty="0"/>
          </a:p>
        </p:txBody>
      </p:sp>
      <p:sp>
        <p:nvSpPr>
          <p:cNvPr id="3" name="Subtitle 2"/>
          <p:cNvSpPr>
            <a:spLocks noGrp="1"/>
          </p:cNvSpPr>
          <p:nvPr>
            <p:ph type="subTitle" idx="1"/>
          </p:nvPr>
        </p:nvSpPr>
        <p:spPr/>
        <p:txBody>
          <a:bodyPr/>
          <a:lstStyle/>
          <a:p>
            <a:r>
              <a:rPr lang="en-US" dirty="0" smtClean="0"/>
              <a:t>Troop 344/9344</a:t>
            </a:r>
          </a:p>
          <a:p>
            <a:r>
              <a:rPr lang="en-US" dirty="0" smtClean="0"/>
              <a:t>Pemberville, OH</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0115" y="2113635"/>
            <a:ext cx="914400" cy="933450"/>
          </a:xfrm>
          <a:prstGeom prst="rect">
            <a:avLst/>
          </a:prstGeom>
        </p:spPr>
      </p:pic>
    </p:spTree>
    <p:extLst>
      <p:ext uri="{BB962C8B-B14F-4D97-AF65-F5344CB8AC3E}">
        <p14:creationId xmlns:p14="http://schemas.microsoft.com/office/powerpoint/2010/main" val="36392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stretch>
            <a:fillRect/>
          </a:stretch>
        </p:blipFill>
        <p:spPr>
          <a:xfrm>
            <a:off x="1365195" y="1350110"/>
            <a:ext cx="6413500" cy="3324225"/>
          </a:xfrm>
          <a:prstGeom prst="rect">
            <a:avLst/>
          </a:prstGeom>
        </p:spPr>
      </p:pic>
    </p:spTree>
    <p:extLst>
      <p:ext uri="{BB962C8B-B14F-4D97-AF65-F5344CB8AC3E}">
        <p14:creationId xmlns:p14="http://schemas.microsoft.com/office/powerpoint/2010/main" val="2395564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t>Distribution </a:t>
            </a:r>
            <a:r>
              <a:rPr lang="en-US" sz="3000" dirty="0"/>
              <a:t>of </a:t>
            </a:r>
            <a:r>
              <a:rPr lang="en-US" sz="3000" dirty="0" smtClean="0"/>
              <a:t>Reptiles </a:t>
            </a:r>
            <a:r>
              <a:rPr lang="en-US" sz="3000" dirty="0"/>
              <a:t>and </a:t>
            </a:r>
            <a:r>
              <a:rPr lang="en-US" sz="3000" dirty="0" smtClean="0"/>
              <a:t>Amphibians</a:t>
            </a:r>
            <a:endParaRPr lang="en-US" sz="3000" dirty="0"/>
          </a:p>
        </p:txBody>
      </p:sp>
      <p:sp>
        <p:nvSpPr>
          <p:cNvPr id="3" name="Content Placeholder 2"/>
          <p:cNvSpPr>
            <a:spLocks noGrp="1"/>
          </p:cNvSpPr>
          <p:nvPr>
            <p:ph idx="1"/>
          </p:nvPr>
        </p:nvSpPr>
        <p:spPr/>
        <p:txBody>
          <a:bodyPr>
            <a:normAutofit fontScale="70000" lnSpcReduction="20000"/>
          </a:bodyPr>
          <a:lstStyle/>
          <a:p>
            <a:r>
              <a:rPr lang="en-US" dirty="0"/>
              <a:t>More kinds of amphibians, and many more kinds of reptiles</a:t>
            </a:r>
            <a:r>
              <a:rPr lang="en-US" dirty="0" smtClean="0"/>
              <a:t>, live </a:t>
            </a:r>
            <a:r>
              <a:rPr lang="en-US" dirty="0"/>
              <a:t>in the southern part of the United States than in </a:t>
            </a:r>
            <a:r>
              <a:rPr lang="en-US" dirty="0" smtClean="0"/>
              <a:t>the northern </a:t>
            </a:r>
            <a:r>
              <a:rPr lang="en-US" dirty="0"/>
              <a:t>part. </a:t>
            </a:r>
            <a:endParaRPr lang="en-US" dirty="0" smtClean="0"/>
          </a:p>
          <a:p>
            <a:r>
              <a:rPr lang="en-US" dirty="0"/>
              <a:t>The body </a:t>
            </a:r>
            <a:r>
              <a:rPr lang="en-US" dirty="0" smtClean="0"/>
              <a:t>temperatures of </a:t>
            </a:r>
            <a:r>
              <a:rPr lang="en-US" dirty="0"/>
              <a:t>nearly all amphibians and reptiles </a:t>
            </a:r>
            <a:r>
              <a:rPr lang="en-US" dirty="0" smtClean="0"/>
              <a:t>are primarily </a:t>
            </a:r>
            <a:r>
              <a:rPr lang="en-US" dirty="0"/>
              <a:t>determined by external sources of heat </a:t>
            </a:r>
            <a:r>
              <a:rPr lang="en-US" dirty="0" smtClean="0"/>
              <a:t>such as </a:t>
            </a:r>
            <a:r>
              <a:rPr lang="en-US" dirty="0"/>
              <a:t>the sun, water, or ground. </a:t>
            </a:r>
            <a:endParaRPr lang="en-US" dirty="0" smtClean="0"/>
          </a:p>
          <a:p>
            <a:pPr lvl="1"/>
            <a:r>
              <a:rPr lang="en-US" dirty="0" smtClean="0"/>
              <a:t>This </a:t>
            </a:r>
            <a:r>
              <a:rPr lang="en-US" dirty="0"/>
              <a:t>limits their </a:t>
            </a:r>
            <a:r>
              <a:rPr lang="en-US" dirty="0" smtClean="0"/>
              <a:t>distribution and </a:t>
            </a:r>
            <a:r>
              <a:rPr lang="en-US" dirty="0"/>
              <a:t>activity time, but allows them to live </a:t>
            </a:r>
            <a:r>
              <a:rPr lang="en-US" dirty="0" smtClean="0"/>
              <a:t>on about </a:t>
            </a:r>
            <a:r>
              <a:rPr lang="en-US" dirty="0"/>
              <a:t>one-tenth of the energy that similar-sized </a:t>
            </a:r>
            <a:r>
              <a:rPr lang="en-US" dirty="0" smtClean="0"/>
              <a:t>mammals and </a:t>
            </a:r>
            <a:r>
              <a:rPr lang="en-US" dirty="0"/>
              <a:t>birds require. </a:t>
            </a:r>
          </a:p>
          <a:p>
            <a:pPr lvl="1"/>
            <a:r>
              <a:rPr lang="en-US" dirty="0" smtClean="0"/>
              <a:t>Reptiles and amphibians </a:t>
            </a:r>
            <a:r>
              <a:rPr lang="en-US" dirty="0"/>
              <a:t>control their body </a:t>
            </a:r>
            <a:r>
              <a:rPr lang="en-US" dirty="0" smtClean="0"/>
              <a:t>temperatures by </a:t>
            </a:r>
            <a:r>
              <a:rPr lang="en-US" dirty="0"/>
              <a:t>moving to cooler or warmer areas </a:t>
            </a:r>
            <a:r>
              <a:rPr lang="en-US" dirty="0" smtClean="0"/>
              <a:t>as necessary</a:t>
            </a:r>
            <a:r>
              <a:rPr lang="en-US" dirty="0"/>
              <a:t>.</a:t>
            </a:r>
          </a:p>
        </p:txBody>
      </p:sp>
    </p:spTree>
    <p:extLst>
      <p:ext uri="{BB962C8B-B14F-4D97-AF65-F5344CB8AC3E}">
        <p14:creationId xmlns:p14="http://schemas.microsoft.com/office/powerpoint/2010/main" val="193321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4"/>
          </a:xfrm>
        </p:spPr>
        <p:txBody>
          <a:bodyPr/>
          <a:lstStyle/>
          <a:p>
            <a:r>
              <a:rPr lang="en-US" dirty="0" smtClean="0"/>
              <a:t>Requirement 3</a:t>
            </a:r>
            <a:endParaRPr lang="en-US" dirty="0"/>
          </a:p>
        </p:txBody>
      </p:sp>
      <p:sp>
        <p:nvSpPr>
          <p:cNvPr id="3" name="Content Placeholder 2"/>
          <p:cNvSpPr>
            <a:spLocks noGrp="1"/>
          </p:cNvSpPr>
          <p:nvPr>
            <p:ph idx="1"/>
          </p:nvPr>
        </p:nvSpPr>
        <p:spPr>
          <a:xfrm>
            <a:off x="448966" y="1808224"/>
            <a:ext cx="8246070" cy="1985165"/>
          </a:xfrm>
        </p:spPr>
        <p:txBody>
          <a:bodyPr>
            <a:noAutofit/>
          </a:bodyPr>
          <a:lstStyle/>
          <a:p>
            <a:pPr marL="0" indent="0">
              <a:buNone/>
            </a:pPr>
            <a:r>
              <a:rPr lang="en-US" sz="1800" dirty="0" smtClean="0"/>
              <a:t>Describe </a:t>
            </a:r>
            <a:r>
              <a:rPr lang="en-US" sz="1800" dirty="0"/>
              <a:t>the main differences between</a:t>
            </a:r>
          </a:p>
          <a:p>
            <a:pPr marL="460375" lvl="1" indent="-230188">
              <a:buFont typeface="+mj-lt"/>
              <a:buAutoNum type="alphaLcPeriod"/>
            </a:pPr>
            <a:r>
              <a:rPr lang="en-US" sz="1800" dirty="0"/>
              <a:t>Amphibians and reptiles</a:t>
            </a:r>
          </a:p>
          <a:p>
            <a:pPr marL="460375" lvl="1" indent="-230188">
              <a:buFont typeface="+mj-lt"/>
              <a:buAutoNum type="alphaLcPeriod"/>
            </a:pPr>
            <a:r>
              <a:rPr lang="en-US" sz="1800" dirty="0"/>
              <a:t>Alligators and crocodiles</a:t>
            </a:r>
          </a:p>
          <a:p>
            <a:pPr marL="460375" lvl="1" indent="-230188">
              <a:buFont typeface="+mj-lt"/>
              <a:buAutoNum type="alphaLcPeriod"/>
            </a:pPr>
            <a:r>
              <a:rPr lang="en-US" sz="1800" dirty="0"/>
              <a:t>Toads and frogs</a:t>
            </a:r>
          </a:p>
          <a:p>
            <a:pPr marL="460375" lvl="1" indent="-230188">
              <a:buFont typeface="+mj-lt"/>
              <a:buAutoNum type="alphaLcPeriod"/>
            </a:pPr>
            <a:r>
              <a:rPr lang="en-US" sz="1800" dirty="0"/>
              <a:t>Salamanders and lizards</a:t>
            </a:r>
          </a:p>
          <a:p>
            <a:pPr marL="460375" lvl="1" indent="-230188">
              <a:buFont typeface="+mj-lt"/>
              <a:buAutoNum type="alphaLcPeriod"/>
            </a:pPr>
            <a:r>
              <a:rPr lang="en-US" sz="1800" dirty="0"/>
              <a:t>Snakes and lizards</a:t>
            </a:r>
          </a:p>
          <a:p>
            <a:endParaRPr lang="en-US" sz="1800" dirty="0"/>
          </a:p>
          <a:p>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80" y="739290"/>
            <a:ext cx="914400" cy="9334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808224"/>
            <a:ext cx="4289279" cy="2571750"/>
          </a:xfrm>
          <a:prstGeom prst="rect">
            <a:avLst/>
          </a:prstGeom>
        </p:spPr>
      </p:pic>
    </p:spTree>
    <p:extLst>
      <p:ext uri="{BB962C8B-B14F-4D97-AF65-F5344CB8AC3E}">
        <p14:creationId xmlns:p14="http://schemas.microsoft.com/office/powerpoint/2010/main" val="1886712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Characteristics of Reptiles</a:t>
            </a:r>
            <a:endParaRPr lang="en-US" dirty="0"/>
          </a:p>
        </p:txBody>
      </p:sp>
      <p:sp>
        <p:nvSpPr>
          <p:cNvPr id="3" name="Content Placeholder 2"/>
          <p:cNvSpPr>
            <a:spLocks noGrp="1"/>
          </p:cNvSpPr>
          <p:nvPr>
            <p:ph idx="1"/>
          </p:nvPr>
        </p:nvSpPr>
        <p:spPr>
          <a:xfrm>
            <a:off x="448966" y="2266340"/>
            <a:ext cx="5344674" cy="2443280"/>
          </a:xfrm>
        </p:spPr>
        <p:txBody>
          <a:bodyPr>
            <a:normAutofit fontScale="85000" lnSpcReduction="10000"/>
          </a:bodyPr>
          <a:lstStyle/>
          <a:p>
            <a:r>
              <a:rPr lang="en-US" sz="1800" dirty="0"/>
              <a:t>Reptiles</a:t>
            </a:r>
            <a:r>
              <a:rPr lang="en-US" sz="1800" i="1" dirty="0"/>
              <a:t> </a:t>
            </a:r>
            <a:r>
              <a:rPr lang="en-US" sz="1800" dirty="0"/>
              <a:t>include </a:t>
            </a:r>
            <a:r>
              <a:rPr lang="en-US" sz="1800" dirty="0" smtClean="0"/>
              <a:t>turtles, lizards</a:t>
            </a:r>
            <a:r>
              <a:rPr lang="en-US" sz="1800" dirty="0"/>
              <a:t>, snakes, alligators, </a:t>
            </a:r>
            <a:r>
              <a:rPr lang="en-US" sz="1800" dirty="0" smtClean="0"/>
              <a:t>and crocodiles</a:t>
            </a:r>
            <a:r>
              <a:rPr lang="en-US" sz="1800" dirty="0"/>
              <a:t>. </a:t>
            </a:r>
            <a:endParaRPr lang="en-US" sz="1800" dirty="0" smtClean="0"/>
          </a:p>
          <a:p>
            <a:r>
              <a:rPr lang="en-US" sz="1800" dirty="0"/>
              <a:t>Reptiles are vertebrates. They have backbones.</a:t>
            </a:r>
          </a:p>
          <a:p>
            <a:r>
              <a:rPr lang="en-US" sz="1800" dirty="0"/>
              <a:t>Their bodies are completely covered with scales.</a:t>
            </a:r>
          </a:p>
          <a:p>
            <a:r>
              <a:rPr lang="en-US" sz="1800" dirty="0"/>
              <a:t>They are </a:t>
            </a:r>
            <a:r>
              <a:rPr lang="en-US" sz="1800" dirty="0" smtClean="0"/>
              <a:t>ectothermic </a:t>
            </a:r>
            <a:r>
              <a:rPr lang="en-US" sz="1800" dirty="0"/>
              <a:t>animals, which rely on heat to be provided by the environment, as they produce little of their own.</a:t>
            </a:r>
          </a:p>
          <a:p>
            <a:r>
              <a:rPr lang="en-US" sz="1800" dirty="0"/>
              <a:t>Reptiles produce shelled eggs or bear live young.</a:t>
            </a:r>
          </a:p>
          <a:p>
            <a:r>
              <a:rPr lang="en-US" sz="1800" dirty="0"/>
              <a:t>All species fertilize eggs internally.</a:t>
            </a:r>
          </a:p>
          <a:p>
            <a:r>
              <a:rPr lang="en-US" sz="1800" dirty="0"/>
              <a:t>All species of reptiles have at least one lung.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0935" y="2312470"/>
            <a:ext cx="3354409" cy="2419045"/>
          </a:xfrm>
          <a:prstGeom prst="rect">
            <a:avLst/>
          </a:prstGeom>
        </p:spPr>
      </p:pic>
    </p:spTree>
    <p:extLst>
      <p:ext uri="{BB962C8B-B14F-4D97-AF65-F5344CB8AC3E}">
        <p14:creationId xmlns:p14="http://schemas.microsoft.com/office/powerpoint/2010/main" val="4068796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Characteristics of Amphibians</a:t>
            </a:r>
            <a:endParaRPr lang="en-US" dirty="0"/>
          </a:p>
        </p:txBody>
      </p:sp>
      <p:sp>
        <p:nvSpPr>
          <p:cNvPr id="3" name="Content Placeholder 2"/>
          <p:cNvSpPr>
            <a:spLocks noGrp="1"/>
          </p:cNvSpPr>
          <p:nvPr>
            <p:ph idx="1"/>
          </p:nvPr>
        </p:nvSpPr>
        <p:spPr>
          <a:xfrm>
            <a:off x="448966" y="2113635"/>
            <a:ext cx="5039264" cy="3029865"/>
          </a:xfrm>
        </p:spPr>
        <p:txBody>
          <a:bodyPr>
            <a:normAutofit fontScale="55000" lnSpcReduction="20000"/>
          </a:bodyPr>
          <a:lstStyle/>
          <a:p>
            <a:r>
              <a:rPr lang="en-US" dirty="0"/>
              <a:t>Amphibians</a:t>
            </a:r>
            <a:r>
              <a:rPr lang="en-US" i="1" dirty="0"/>
              <a:t> </a:t>
            </a:r>
            <a:r>
              <a:rPr lang="en-US" dirty="0"/>
              <a:t>include </a:t>
            </a:r>
            <a:r>
              <a:rPr lang="en-US" dirty="0" smtClean="0"/>
              <a:t>salamanders, frogs</a:t>
            </a:r>
            <a:r>
              <a:rPr lang="en-US" dirty="0"/>
              <a:t>, and toads. </a:t>
            </a:r>
            <a:endParaRPr lang="en-US" dirty="0" smtClean="0"/>
          </a:p>
          <a:p>
            <a:r>
              <a:rPr lang="en-US" dirty="0"/>
              <a:t>Amphibians are vertebrates.</a:t>
            </a:r>
          </a:p>
          <a:p>
            <a:r>
              <a:rPr lang="en-US" dirty="0"/>
              <a:t>Unlike reptiles, they have moist, glandular skin instead of scales and, except for a few species in which the toes have hardened tips, none have claws. </a:t>
            </a:r>
            <a:endParaRPr lang="en-US" dirty="0" smtClean="0"/>
          </a:p>
          <a:p>
            <a:r>
              <a:rPr lang="en-US" dirty="0" smtClean="0"/>
              <a:t>Amphibians </a:t>
            </a:r>
            <a:r>
              <a:rPr lang="en-US" dirty="0"/>
              <a:t>breath through their skin, as well as their lungs in some cases.</a:t>
            </a:r>
          </a:p>
          <a:p>
            <a:r>
              <a:rPr lang="en-US" dirty="0"/>
              <a:t>Amphibians are cold-blooded.</a:t>
            </a:r>
          </a:p>
          <a:p>
            <a:r>
              <a:rPr lang="en-US" dirty="0" smtClean="0"/>
              <a:t>Many </a:t>
            </a:r>
            <a:r>
              <a:rPr lang="en-US" dirty="0"/>
              <a:t>species of amphibians </a:t>
            </a:r>
            <a:r>
              <a:rPr lang="en-US" dirty="0" smtClean="0"/>
              <a:t>vocalize, i.e. chorus </a:t>
            </a:r>
            <a:r>
              <a:rPr lang="en-US" dirty="0"/>
              <a:t>frog.</a:t>
            </a:r>
          </a:p>
          <a:p>
            <a:r>
              <a:rPr lang="en-US" dirty="0" smtClean="0"/>
              <a:t>Most </a:t>
            </a:r>
            <a:r>
              <a:rPr lang="en-US" dirty="0"/>
              <a:t>species fertilize eggs externally, some internally.</a:t>
            </a:r>
          </a:p>
          <a:p>
            <a:r>
              <a:rPr lang="en-US" dirty="0" smtClean="0"/>
              <a:t>Most </a:t>
            </a:r>
            <a:r>
              <a:rPr lang="en-US" dirty="0"/>
              <a:t>amphibians pass through a </a:t>
            </a:r>
            <a:r>
              <a:rPr lang="en-US" dirty="0" smtClean="0"/>
              <a:t>larval stage </a:t>
            </a:r>
            <a:r>
              <a:rPr lang="en-US" dirty="0"/>
              <a:t>(called tadpoles in frogs and </a:t>
            </a:r>
            <a:r>
              <a:rPr lang="en-US" dirty="0" smtClean="0"/>
              <a:t>larvae in </a:t>
            </a:r>
            <a:r>
              <a:rPr lang="en-US" dirty="0"/>
              <a:t>salamanders), usually in the </a:t>
            </a:r>
            <a:r>
              <a:rPr lang="en-US" dirty="0" smtClean="0"/>
              <a:t>water, before </a:t>
            </a:r>
            <a:r>
              <a:rPr lang="en-US" dirty="0"/>
              <a:t>changing into the adult </a:t>
            </a:r>
            <a:r>
              <a:rPr lang="en-US" dirty="0" smtClean="0"/>
              <a:t>form</a:t>
            </a:r>
            <a:r>
              <a:rPr lang="en-US"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8230" y="2113635"/>
            <a:ext cx="3409950" cy="2276475"/>
          </a:xfrm>
          <a:prstGeom prst="rect">
            <a:avLst/>
          </a:prstGeom>
        </p:spPr>
      </p:pic>
    </p:spTree>
    <p:extLst>
      <p:ext uri="{BB962C8B-B14F-4D97-AF65-F5344CB8AC3E}">
        <p14:creationId xmlns:p14="http://schemas.microsoft.com/office/powerpoint/2010/main" val="9125417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dirty="0" smtClean="0"/>
              <a:t>Alligators and Crocodiles</a:t>
            </a:r>
            <a:endParaRPr lang="en-US" dirty="0"/>
          </a:p>
        </p:txBody>
      </p:sp>
      <p:pic>
        <p:nvPicPr>
          <p:cNvPr id="6" name="Content Placeholder 5"/>
          <p:cNvPicPr>
            <a:picLocks noGrp="1" noChangeAspect="1"/>
          </p:cNvPicPr>
          <p:nvPr>
            <p:ph idx="1"/>
          </p:nvPr>
        </p:nvPicPr>
        <p:blipFill>
          <a:blip r:embed="rId2"/>
          <a:stretch>
            <a:fillRect/>
          </a:stretch>
        </p:blipFill>
        <p:spPr>
          <a:xfrm>
            <a:off x="1059785" y="2199539"/>
            <a:ext cx="7024430" cy="2686345"/>
          </a:xfrm>
          <a:prstGeom prst="rect">
            <a:avLst/>
          </a:prstGeom>
        </p:spPr>
      </p:pic>
    </p:spTree>
    <p:extLst>
      <p:ext uri="{BB962C8B-B14F-4D97-AF65-F5344CB8AC3E}">
        <p14:creationId xmlns:p14="http://schemas.microsoft.com/office/powerpoint/2010/main" val="262394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Alligators and Crocodiles</a:t>
            </a:r>
            <a:endParaRPr lang="en-US" dirty="0"/>
          </a:p>
        </p:txBody>
      </p:sp>
      <p:sp>
        <p:nvSpPr>
          <p:cNvPr id="3" name="Content Placeholder 2"/>
          <p:cNvSpPr>
            <a:spLocks noGrp="1"/>
          </p:cNvSpPr>
          <p:nvPr>
            <p:ph idx="1"/>
          </p:nvPr>
        </p:nvSpPr>
        <p:spPr/>
        <p:txBody>
          <a:bodyPr>
            <a:normAutofit fontScale="70000" lnSpcReduction="20000"/>
          </a:bodyPr>
          <a:lstStyle/>
          <a:p>
            <a:r>
              <a:rPr lang="en-US" dirty="0"/>
              <a:t>The easiest way to distinguish between the American </a:t>
            </a:r>
            <a:r>
              <a:rPr lang="en-US" dirty="0" smtClean="0"/>
              <a:t>alligator and </a:t>
            </a:r>
            <a:r>
              <a:rPr lang="en-US" dirty="0"/>
              <a:t>the American crocodile is to look at the head. </a:t>
            </a:r>
            <a:endParaRPr lang="en-US" dirty="0" smtClean="0"/>
          </a:p>
          <a:p>
            <a:pPr lvl="1"/>
            <a:r>
              <a:rPr lang="en-US" dirty="0" smtClean="0"/>
              <a:t>The alligator has </a:t>
            </a:r>
            <a:r>
              <a:rPr lang="en-US" dirty="0"/>
              <a:t>a broadly rounded snout, whereas the crocodile’s head </a:t>
            </a:r>
            <a:r>
              <a:rPr lang="en-US" dirty="0" smtClean="0"/>
              <a:t>is almost </a:t>
            </a:r>
            <a:r>
              <a:rPr lang="en-US" dirty="0"/>
              <a:t>pointed. </a:t>
            </a:r>
            <a:endParaRPr lang="en-US" dirty="0" smtClean="0"/>
          </a:p>
          <a:p>
            <a:r>
              <a:rPr lang="en-US" dirty="0" smtClean="0"/>
              <a:t>American </a:t>
            </a:r>
            <a:r>
              <a:rPr lang="en-US" dirty="0"/>
              <a:t>alligators live primarily in </a:t>
            </a:r>
            <a:r>
              <a:rPr lang="en-US" dirty="0" smtClean="0"/>
              <a:t>freshwater, while </a:t>
            </a:r>
            <a:r>
              <a:rPr lang="en-US" dirty="0"/>
              <a:t>American crocodiles prefer saltwater coastal areas. </a:t>
            </a:r>
            <a:endParaRPr lang="en-US" dirty="0" smtClean="0"/>
          </a:p>
          <a:p>
            <a:r>
              <a:rPr lang="en-US" dirty="0" smtClean="0"/>
              <a:t>Adult alligators </a:t>
            </a:r>
            <a:r>
              <a:rPr lang="en-US" dirty="0"/>
              <a:t>are almost black, while American crocodiles are </a:t>
            </a:r>
            <a:r>
              <a:rPr lang="en-US" dirty="0" smtClean="0"/>
              <a:t>more of </a:t>
            </a:r>
            <a:r>
              <a:rPr lang="en-US" dirty="0"/>
              <a:t>an olive brown color</a:t>
            </a:r>
            <a:r>
              <a:rPr lang="en-US" dirty="0" smtClean="0"/>
              <a:t>.</a:t>
            </a:r>
          </a:p>
          <a:p>
            <a:r>
              <a:rPr lang="en-US" dirty="0" smtClean="0"/>
              <a:t>The </a:t>
            </a:r>
            <a:r>
              <a:rPr lang="en-US" dirty="0"/>
              <a:t>fourth tooth on each side of </a:t>
            </a:r>
            <a:r>
              <a:rPr lang="en-US" dirty="0" smtClean="0"/>
              <a:t>the American </a:t>
            </a:r>
            <a:r>
              <a:rPr lang="en-US" dirty="0"/>
              <a:t>crocodile’s lower jaw is quite large and in </a:t>
            </a:r>
            <a:r>
              <a:rPr lang="en-US" dirty="0" smtClean="0"/>
              <a:t>big specimens </a:t>
            </a:r>
            <a:r>
              <a:rPr lang="en-US" dirty="0"/>
              <a:t>fits into a groove on the outside of the upper jaw.</a:t>
            </a:r>
          </a:p>
        </p:txBody>
      </p:sp>
    </p:spTree>
    <p:extLst>
      <p:ext uri="{BB962C8B-B14F-4D97-AF65-F5344CB8AC3E}">
        <p14:creationId xmlns:p14="http://schemas.microsoft.com/office/powerpoint/2010/main" val="2252653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81425" y="586585"/>
            <a:ext cx="6600249" cy="3712640"/>
          </a:xfrm>
          <a:prstGeom prst="rect">
            <a:avLst/>
          </a:prstGeom>
        </p:spPr>
      </p:pic>
    </p:spTree>
    <p:extLst>
      <p:ext uri="{BB962C8B-B14F-4D97-AF65-F5344CB8AC3E}">
        <p14:creationId xmlns:p14="http://schemas.microsoft.com/office/powerpoint/2010/main" val="681415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Toads and Frogs</a:t>
            </a:r>
            <a:endParaRPr lang="en-US" dirty="0"/>
          </a:p>
        </p:txBody>
      </p:sp>
      <p:sp>
        <p:nvSpPr>
          <p:cNvPr id="3" name="Content Placeholder 2"/>
          <p:cNvSpPr>
            <a:spLocks noGrp="1"/>
          </p:cNvSpPr>
          <p:nvPr>
            <p:ph idx="1"/>
          </p:nvPr>
        </p:nvSpPr>
        <p:spPr/>
        <p:txBody>
          <a:bodyPr>
            <a:normAutofit fontScale="62500" lnSpcReduction="20000"/>
          </a:bodyPr>
          <a:lstStyle/>
          <a:p>
            <a:r>
              <a:rPr lang="en-US" dirty="0"/>
              <a:t>Frogs, in general, have smooth, moist skins and lack </a:t>
            </a:r>
            <a:r>
              <a:rPr lang="en-US" dirty="0" smtClean="0"/>
              <a:t>the conspicuous </a:t>
            </a:r>
            <a:r>
              <a:rPr lang="en-US" dirty="0"/>
              <a:t>bumpy warts and relatively dry skins </a:t>
            </a:r>
            <a:r>
              <a:rPr lang="en-US" dirty="0" smtClean="0"/>
              <a:t>characteristic of </a:t>
            </a:r>
            <a:r>
              <a:rPr lang="en-US" dirty="0"/>
              <a:t>toads. </a:t>
            </a:r>
            <a:endParaRPr lang="en-US" dirty="0" smtClean="0"/>
          </a:p>
          <a:p>
            <a:r>
              <a:rPr lang="en-US" dirty="0" smtClean="0"/>
              <a:t>Some </a:t>
            </a:r>
            <a:r>
              <a:rPr lang="en-US" dirty="0"/>
              <a:t>frogs, such as the bullfrog and leopard </a:t>
            </a:r>
            <a:r>
              <a:rPr lang="en-US" dirty="0" smtClean="0"/>
              <a:t>frog, have </a:t>
            </a:r>
            <a:r>
              <a:rPr lang="en-US" dirty="0"/>
              <a:t>webbing between the toes of their hind feet that </a:t>
            </a:r>
            <a:r>
              <a:rPr lang="en-US" dirty="0" smtClean="0"/>
              <a:t>aids in </a:t>
            </a:r>
            <a:r>
              <a:rPr lang="en-US" dirty="0"/>
              <a:t>swimming. </a:t>
            </a:r>
            <a:endParaRPr lang="en-US" dirty="0" smtClean="0"/>
          </a:p>
          <a:p>
            <a:r>
              <a:rPr lang="en-US" dirty="0" smtClean="0"/>
              <a:t>Toads </a:t>
            </a:r>
            <a:r>
              <a:rPr lang="en-US" dirty="0"/>
              <a:t>have short hind legs, and when </a:t>
            </a:r>
            <a:r>
              <a:rPr lang="en-US" dirty="0" smtClean="0"/>
              <a:t>they move </a:t>
            </a:r>
            <a:r>
              <a:rPr lang="en-US" dirty="0"/>
              <a:t>they hop. </a:t>
            </a:r>
            <a:endParaRPr lang="en-US" dirty="0" smtClean="0"/>
          </a:p>
          <a:p>
            <a:r>
              <a:rPr lang="en-US" dirty="0" smtClean="0"/>
              <a:t>Frogs </a:t>
            </a:r>
            <a:r>
              <a:rPr lang="en-US" dirty="0"/>
              <a:t>have long hind legs and leap. </a:t>
            </a:r>
            <a:endParaRPr lang="en-US" dirty="0" smtClean="0"/>
          </a:p>
          <a:p>
            <a:r>
              <a:rPr lang="en-US" dirty="0" smtClean="0"/>
              <a:t>Toads are much </a:t>
            </a:r>
            <a:r>
              <a:rPr lang="en-US" dirty="0"/>
              <a:t>easier to catch than frogs, </a:t>
            </a:r>
            <a:r>
              <a:rPr lang="en-US" dirty="0" smtClean="0"/>
              <a:t>so toads </a:t>
            </a:r>
            <a:r>
              <a:rPr lang="en-US" dirty="0"/>
              <a:t>have another way of </a:t>
            </a:r>
            <a:r>
              <a:rPr lang="en-US" dirty="0" smtClean="0"/>
              <a:t>avoiding enemies</a:t>
            </a:r>
            <a:r>
              <a:rPr lang="en-US" dirty="0"/>
              <a:t>. </a:t>
            </a:r>
            <a:endParaRPr lang="en-US" dirty="0" smtClean="0"/>
          </a:p>
          <a:p>
            <a:pPr lvl="1"/>
            <a:r>
              <a:rPr lang="en-US" dirty="0" smtClean="0"/>
              <a:t>Their </a:t>
            </a:r>
            <a:r>
              <a:rPr lang="en-US" dirty="0"/>
              <a:t>warts secrete a </a:t>
            </a:r>
            <a:r>
              <a:rPr lang="en-US" dirty="0" smtClean="0"/>
              <a:t>fluid that </a:t>
            </a:r>
            <a:r>
              <a:rPr lang="en-US" dirty="0"/>
              <a:t>is distasteful or even </a:t>
            </a:r>
            <a:r>
              <a:rPr lang="en-US" dirty="0" smtClean="0"/>
              <a:t>poisonous to </a:t>
            </a:r>
            <a:r>
              <a:rPr lang="en-US" dirty="0"/>
              <a:t>many small animals.</a:t>
            </a:r>
          </a:p>
        </p:txBody>
      </p:sp>
    </p:spTree>
    <p:extLst>
      <p:ext uri="{BB962C8B-B14F-4D97-AF65-F5344CB8AC3E}">
        <p14:creationId xmlns:p14="http://schemas.microsoft.com/office/powerpoint/2010/main" val="3898640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Salamanders and Lizards</a:t>
            </a:r>
            <a:endParaRPr lang="en-US" dirty="0"/>
          </a:p>
        </p:txBody>
      </p:sp>
      <p:sp>
        <p:nvSpPr>
          <p:cNvPr id="3" name="Content Placeholder 2"/>
          <p:cNvSpPr>
            <a:spLocks noGrp="1"/>
          </p:cNvSpPr>
          <p:nvPr>
            <p:ph idx="1"/>
          </p:nvPr>
        </p:nvSpPr>
        <p:spPr>
          <a:xfrm>
            <a:off x="2281424" y="1044700"/>
            <a:ext cx="3512215" cy="3817625"/>
          </a:xfrm>
        </p:spPr>
        <p:txBody>
          <a:bodyPr>
            <a:normAutofit/>
          </a:bodyPr>
          <a:lstStyle/>
          <a:p>
            <a:r>
              <a:rPr lang="en-US" sz="1800" dirty="0"/>
              <a:t>Lizards and salamanders are easy to tell apart. </a:t>
            </a:r>
            <a:endParaRPr lang="en-US" sz="1800" dirty="0" smtClean="0"/>
          </a:p>
          <a:p>
            <a:r>
              <a:rPr lang="en-US" sz="1800" dirty="0" smtClean="0"/>
              <a:t>Lizards (reptiles</a:t>
            </a:r>
            <a:r>
              <a:rPr lang="en-US" sz="1800" dirty="0"/>
              <a:t>) are covered with scales, their toes have claws, </a:t>
            </a:r>
            <a:r>
              <a:rPr lang="en-US" sz="1800" dirty="0" smtClean="0"/>
              <a:t>their skins </a:t>
            </a:r>
            <a:r>
              <a:rPr lang="en-US" sz="1800" dirty="0"/>
              <a:t>are dry, and they are more likely to be found in the </a:t>
            </a:r>
            <a:r>
              <a:rPr lang="en-US" sz="1800" dirty="0" smtClean="0"/>
              <a:t>sun. </a:t>
            </a:r>
          </a:p>
          <a:p>
            <a:r>
              <a:rPr lang="en-US" sz="1800" dirty="0" smtClean="0"/>
              <a:t>Salamanders </a:t>
            </a:r>
            <a:r>
              <a:rPr lang="en-US" sz="1800" dirty="0"/>
              <a:t>(amphibians) have smooth, moist skins, </a:t>
            </a:r>
            <a:r>
              <a:rPr lang="en-US" sz="1800" dirty="0" smtClean="0"/>
              <a:t>their toes </a:t>
            </a:r>
            <a:r>
              <a:rPr lang="en-US" sz="1800" dirty="0"/>
              <a:t>are clawless, and they avoid exposure to the sun. </a:t>
            </a: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3640" y="1095518"/>
            <a:ext cx="3244981" cy="3244981"/>
          </a:xfrm>
          <a:prstGeom prst="rect">
            <a:avLst/>
          </a:prstGeom>
        </p:spPr>
      </p:pic>
    </p:spTree>
    <p:extLst>
      <p:ext uri="{BB962C8B-B14F-4D97-AF65-F5344CB8AC3E}">
        <p14:creationId xmlns:p14="http://schemas.microsoft.com/office/powerpoint/2010/main" val="4032845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4"/>
          </a:xfrm>
        </p:spPr>
        <p:txBody>
          <a:bodyPr/>
          <a:lstStyle/>
          <a:p>
            <a:r>
              <a:rPr lang="en-US" dirty="0" smtClean="0"/>
              <a:t>Requirements</a:t>
            </a:r>
            <a:endParaRPr lang="en-US" dirty="0"/>
          </a:p>
        </p:txBody>
      </p:sp>
      <p:sp>
        <p:nvSpPr>
          <p:cNvPr id="3" name="Content Placeholder 2"/>
          <p:cNvSpPr>
            <a:spLocks noGrp="1"/>
          </p:cNvSpPr>
          <p:nvPr>
            <p:ph idx="1"/>
          </p:nvPr>
        </p:nvSpPr>
        <p:spPr>
          <a:xfrm>
            <a:off x="448966" y="1808224"/>
            <a:ext cx="8246070" cy="3335275"/>
          </a:xfrm>
        </p:spPr>
        <p:txBody>
          <a:bodyPr>
            <a:normAutofit fontScale="47500" lnSpcReduction="20000"/>
          </a:bodyPr>
          <a:lstStyle/>
          <a:p>
            <a:pPr marL="230188" indent="-230188">
              <a:buFont typeface="+mj-lt"/>
              <a:buAutoNum type="arabicPeriod"/>
            </a:pPr>
            <a:r>
              <a:rPr lang="en-US" sz="3300" dirty="0"/>
              <a:t>Describe the identifying characteristics of six species of reptiles and four species of amphibians found in the United States. For any four of these, make sketches from your own observations or take photographs. Show markings, color patterns, or other characteristics that are important in the identification of each of the four species. Discuss the habits and habitats of all 10 species.</a:t>
            </a:r>
          </a:p>
          <a:p>
            <a:pPr marL="230188" indent="-230188">
              <a:buFont typeface="+mj-lt"/>
              <a:buAutoNum type="arabicPeriod"/>
            </a:pPr>
            <a:r>
              <a:rPr lang="en-US" sz="3300" dirty="0"/>
              <a:t>Discuss with your merit badge counselor the approximate number of species and general geographic distribution of reptiles and amphibians in the United States. Prepare a list of the most common species found in your local area or state.</a:t>
            </a:r>
          </a:p>
          <a:p>
            <a:pPr marL="230188" indent="-230188">
              <a:buFont typeface="+mj-lt"/>
              <a:buAutoNum type="arabicPeriod"/>
            </a:pPr>
            <a:r>
              <a:rPr lang="en-US" sz="3300" dirty="0"/>
              <a:t>Describe the main differences between</a:t>
            </a:r>
          </a:p>
          <a:p>
            <a:pPr marL="460375" lvl="1" indent="-230188">
              <a:buFont typeface="+mj-lt"/>
              <a:buAutoNum type="alphaLcPeriod"/>
            </a:pPr>
            <a:r>
              <a:rPr lang="en-US" sz="3300" dirty="0"/>
              <a:t>Amphibians and reptiles</a:t>
            </a:r>
          </a:p>
          <a:p>
            <a:pPr marL="460375" lvl="1" indent="-230188">
              <a:buFont typeface="+mj-lt"/>
              <a:buAutoNum type="alphaLcPeriod"/>
            </a:pPr>
            <a:r>
              <a:rPr lang="en-US" sz="3300" dirty="0"/>
              <a:t>Alligators and crocodiles</a:t>
            </a:r>
          </a:p>
          <a:p>
            <a:pPr marL="460375" lvl="1" indent="-230188">
              <a:buFont typeface="+mj-lt"/>
              <a:buAutoNum type="alphaLcPeriod"/>
            </a:pPr>
            <a:r>
              <a:rPr lang="en-US" sz="3300" dirty="0"/>
              <a:t>Toads and frogs</a:t>
            </a:r>
          </a:p>
          <a:p>
            <a:pPr marL="460375" lvl="1" indent="-230188">
              <a:buFont typeface="+mj-lt"/>
              <a:buAutoNum type="alphaLcPeriod"/>
            </a:pPr>
            <a:r>
              <a:rPr lang="en-US" sz="3300" dirty="0"/>
              <a:t>Salamanders and lizards</a:t>
            </a:r>
          </a:p>
          <a:p>
            <a:pPr marL="460375" lvl="1" indent="-230188">
              <a:buFont typeface="+mj-lt"/>
              <a:buAutoNum type="alphaLcPeriod"/>
            </a:pPr>
            <a:r>
              <a:rPr lang="en-US" sz="3300" dirty="0"/>
              <a:t>Snakes and lizards</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80" y="739290"/>
            <a:ext cx="914400" cy="933450"/>
          </a:xfrm>
          <a:prstGeom prst="rect">
            <a:avLst/>
          </a:prstGeom>
        </p:spPr>
      </p:pic>
    </p:spTree>
    <p:extLst>
      <p:ext uri="{BB962C8B-B14F-4D97-AF65-F5344CB8AC3E}">
        <p14:creationId xmlns:p14="http://schemas.microsoft.com/office/powerpoint/2010/main" val="4103309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5990" y="128470"/>
            <a:ext cx="4909780" cy="2219630"/>
          </a:xfrm>
          <a:prstGeom prst="rect">
            <a:avLst/>
          </a:prstGeom>
        </p:spPr>
      </p:pic>
      <p:pic>
        <p:nvPicPr>
          <p:cNvPr id="8" name="Content Placeholder 7"/>
          <p:cNvPicPr>
            <a:picLocks noGrp="1" noChangeAspect="1"/>
          </p:cNvPicPr>
          <p:nvPr>
            <p:ph idx="1"/>
          </p:nvPr>
        </p:nvPicPr>
        <p:blipFill>
          <a:blip r:embed="rId3"/>
          <a:stretch>
            <a:fillRect/>
          </a:stretch>
        </p:blipFill>
        <p:spPr>
          <a:xfrm>
            <a:off x="2434130" y="2419045"/>
            <a:ext cx="6413500" cy="2554452"/>
          </a:xfrm>
          <a:prstGeom prst="rect">
            <a:avLst/>
          </a:prstGeom>
        </p:spPr>
      </p:pic>
    </p:spTree>
    <p:extLst>
      <p:ext uri="{BB962C8B-B14F-4D97-AF65-F5344CB8AC3E}">
        <p14:creationId xmlns:p14="http://schemas.microsoft.com/office/powerpoint/2010/main" val="560978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4"/>
          </a:xfrm>
        </p:spPr>
        <p:txBody>
          <a:bodyPr/>
          <a:lstStyle/>
          <a:p>
            <a:r>
              <a:rPr lang="en-US" dirty="0" smtClean="0"/>
              <a:t>Requirement 4</a:t>
            </a:r>
            <a:endParaRPr lang="en-US" dirty="0"/>
          </a:p>
        </p:txBody>
      </p:sp>
      <p:sp>
        <p:nvSpPr>
          <p:cNvPr id="3" name="Content Placeholder 2"/>
          <p:cNvSpPr>
            <a:spLocks noGrp="1"/>
          </p:cNvSpPr>
          <p:nvPr>
            <p:ph idx="1"/>
          </p:nvPr>
        </p:nvSpPr>
        <p:spPr>
          <a:xfrm>
            <a:off x="448966" y="1808225"/>
            <a:ext cx="5344674" cy="3054100"/>
          </a:xfrm>
        </p:spPr>
        <p:txBody>
          <a:bodyPr>
            <a:normAutofit/>
          </a:bodyPr>
          <a:lstStyle/>
          <a:p>
            <a:pPr marL="0" indent="0">
              <a:buNone/>
            </a:pPr>
            <a:r>
              <a:rPr lang="en-US" sz="1800" dirty="0" smtClean="0"/>
              <a:t>Explain </a:t>
            </a:r>
            <a:r>
              <a:rPr lang="en-US" sz="1800" dirty="0"/>
              <a:t>how reptiles and amphibians are an important component of the natural environment. List four species that are officially protected by the federal government or by the state you live in, and tell why each is protected. List three species of reptiles and three species of amphibians found in your local area that are not protected. Discuss the food habits of all 10 species</a:t>
            </a:r>
            <a:r>
              <a:rPr lang="en-US" sz="1800" dirty="0" smtClean="0"/>
              <a:t>.</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80" y="739290"/>
            <a:ext cx="914400" cy="9334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1835" y="1960930"/>
            <a:ext cx="2743200" cy="2438400"/>
          </a:xfrm>
          <a:prstGeom prst="rect">
            <a:avLst/>
          </a:prstGeom>
        </p:spPr>
      </p:pic>
    </p:spTree>
    <p:extLst>
      <p:ext uri="{BB962C8B-B14F-4D97-AF65-F5344CB8AC3E}">
        <p14:creationId xmlns:p14="http://schemas.microsoft.com/office/powerpoint/2010/main" val="15288891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t>Importance of Reptiles and Amphibians</a:t>
            </a:r>
            <a:endParaRPr lang="en-US" sz="3000" dirty="0"/>
          </a:p>
        </p:txBody>
      </p:sp>
      <p:sp>
        <p:nvSpPr>
          <p:cNvPr id="3" name="Content Placeholder 2"/>
          <p:cNvSpPr>
            <a:spLocks noGrp="1"/>
          </p:cNvSpPr>
          <p:nvPr>
            <p:ph idx="1"/>
          </p:nvPr>
        </p:nvSpPr>
        <p:spPr/>
        <p:txBody>
          <a:bodyPr>
            <a:normAutofit fontScale="70000" lnSpcReduction="20000"/>
          </a:bodyPr>
          <a:lstStyle/>
          <a:p>
            <a:r>
              <a:rPr lang="en-US" dirty="0"/>
              <a:t>Reptiles and amphibians play vital roles as predators, prey, </a:t>
            </a:r>
            <a:r>
              <a:rPr lang="en-US" dirty="0" smtClean="0"/>
              <a:t>and as </a:t>
            </a:r>
            <a:r>
              <a:rPr lang="en-US" dirty="0"/>
              <a:t>part of the fundamental framework of nature</a:t>
            </a:r>
            <a:r>
              <a:rPr lang="en-US" dirty="0" smtClean="0"/>
              <a:t>. </a:t>
            </a:r>
          </a:p>
          <a:p>
            <a:r>
              <a:rPr lang="en-US" dirty="0" smtClean="0"/>
              <a:t>Most </a:t>
            </a:r>
            <a:r>
              <a:rPr lang="en-US" dirty="0"/>
              <a:t>lizards, frogs, </a:t>
            </a:r>
            <a:r>
              <a:rPr lang="en-US" dirty="0" smtClean="0"/>
              <a:t>toads, and </a:t>
            </a:r>
            <a:r>
              <a:rPr lang="en-US" dirty="0"/>
              <a:t>salamanders eat </a:t>
            </a:r>
            <a:r>
              <a:rPr lang="en-US" dirty="0" smtClean="0"/>
              <a:t>insects, helping </a:t>
            </a:r>
            <a:r>
              <a:rPr lang="en-US" dirty="0"/>
              <a:t>to control </a:t>
            </a:r>
            <a:r>
              <a:rPr lang="en-US" dirty="0" smtClean="0"/>
              <a:t>grasshoppers, crickets</a:t>
            </a:r>
            <a:r>
              <a:rPr lang="en-US" dirty="0"/>
              <a:t>, ants, beetles, and </a:t>
            </a:r>
            <a:r>
              <a:rPr lang="en-US" dirty="0" smtClean="0"/>
              <a:t>other insects </a:t>
            </a:r>
            <a:r>
              <a:rPr lang="en-US" dirty="0"/>
              <a:t>that can become </a:t>
            </a:r>
            <a:r>
              <a:rPr lang="en-US" dirty="0" smtClean="0"/>
              <a:t>pests when </a:t>
            </a:r>
            <a:r>
              <a:rPr lang="en-US" dirty="0"/>
              <a:t>overly abundant. </a:t>
            </a:r>
            <a:endParaRPr lang="en-US" dirty="0" smtClean="0"/>
          </a:p>
          <a:p>
            <a:r>
              <a:rPr lang="en-US" dirty="0" smtClean="0"/>
              <a:t>Snakes that prey </a:t>
            </a:r>
            <a:r>
              <a:rPr lang="en-US" dirty="0"/>
              <a:t>on rats and mice help </a:t>
            </a:r>
            <a:r>
              <a:rPr lang="en-US" dirty="0" smtClean="0"/>
              <a:t>control rodent </a:t>
            </a:r>
            <a:r>
              <a:rPr lang="en-US" dirty="0"/>
              <a:t>outbreaks. </a:t>
            </a:r>
            <a:endParaRPr lang="en-US" dirty="0" smtClean="0"/>
          </a:p>
          <a:p>
            <a:r>
              <a:rPr lang="en-US" dirty="0" smtClean="0"/>
              <a:t>Water snakes and </a:t>
            </a:r>
            <a:r>
              <a:rPr lang="en-US" dirty="0"/>
              <a:t>cottonmouths eat dead </a:t>
            </a:r>
            <a:r>
              <a:rPr lang="en-US" dirty="0" smtClean="0"/>
              <a:t>and diseased </a:t>
            </a:r>
            <a:r>
              <a:rPr lang="en-US" dirty="0"/>
              <a:t>fishes that might </a:t>
            </a:r>
            <a:r>
              <a:rPr lang="en-US" dirty="0" smtClean="0"/>
              <a:t>otherwise infect </a:t>
            </a:r>
            <a:r>
              <a:rPr lang="en-US" dirty="0"/>
              <a:t>healthy aquatic animals.</a:t>
            </a:r>
          </a:p>
        </p:txBody>
      </p:sp>
    </p:spTree>
    <p:extLst>
      <p:ext uri="{BB962C8B-B14F-4D97-AF65-F5344CB8AC3E}">
        <p14:creationId xmlns:p14="http://schemas.microsoft.com/office/powerpoint/2010/main" val="1511475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Endangered Reptiles and Amphibians</a:t>
            </a:r>
            <a:endParaRPr lang="en-US" dirty="0"/>
          </a:p>
        </p:txBody>
      </p:sp>
      <p:sp>
        <p:nvSpPr>
          <p:cNvPr id="3" name="Content Placeholder 2"/>
          <p:cNvSpPr>
            <a:spLocks noGrp="1"/>
          </p:cNvSpPr>
          <p:nvPr>
            <p:ph idx="1"/>
          </p:nvPr>
        </p:nvSpPr>
        <p:spPr/>
        <p:txBody>
          <a:bodyPr/>
          <a:lstStyle/>
          <a:p>
            <a:r>
              <a:rPr lang="en-US" dirty="0" smtClean="0"/>
              <a:t>Click on the following link for the </a:t>
            </a:r>
            <a:r>
              <a:rPr lang="en-US" dirty="0" smtClean="0">
                <a:hlinkClick r:id="rId2"/>
              </a:rPr>
              <a:t>U. S. Fish and Wildlife Endangered Species List</a:t>
            </a:r>
            <a:r>
              <a:rPr lang="en-US" dirty="0" smtClean="0"/>
              <a:t>.</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3885" y="2113635"/>
            <a:ext cx="2281470" cy="2724455"/>
          </a:xfrm>
          <a:prstGeom prst="rect">
            <a:avLst/>
          </a:prstGeom>
        </p:spPr>
      </p:pic>
    </p:spTree>
    <p:extLst>
      <p:ext uri="{BB962C8B-B14F-4D97-AF65-F5344CB8AC3E}">
        <p14:creationId xmlns:p14="http://schemas.microsoft.com/office/powerpoint/2010/main" val="476581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Reptiles and Amphibians of Ohio</a:t>
            </a:r>
            <a:endParaRPr lang="en-US" dirty="0"/>
          </a:p>
        </p:txBody>
      </p:sp>
      <p:sp>
        <p:nvSpPr>
          <p:cNvPr id="3" name="Content Placeholder 2"/>
          <p:cNvSpPr>
            <a:spLocks noGrp="1"/>
          </p:cNvSpPr>
          <p:nvPr>
            <p:ph idx="1"/>
          </p:nvPr>
        </p:nvSpPr>
        <p:spPr/>
        <p:txBody>
          <a:bodyPr/>
          <a:lstStyle/>
          <a:p>
            <a:r>
              <a:rPr lang="en-US" dirty="0" smtClean="0"/>
              <a:t>Download the following Field Guides:</a:t>
            </a:r>
          </a:p>
          <a:p>
            <a:pPr lvl="1"/>
            <a:r>
              <a:rPr lang="en-US" dirty="0" smtClean="0">
                <a:hlinkClick r:id="rId2"/>
              </a:rPr>
              <a:t>Amphibians of Ohio Field Guide</a:t>
            </a:r>
            <a:endParaRPr lang="en-US" dirty="0" smtClean="0"/>
          </a:p>
          <a:p>
            <a:pPr lvl="1"/>
            <a:r>
              <a:rPr lang="en-US" dirty="0" smtClean="0">
                <a:hlinkClick r:id="rId3"/>
              </a:rPr>
              <a:t>Reptiles of Ohio Field Guide</a:t>
            </a:r>
            <a:endParaRPr lang="en-US" dirty="0"/>
          </a:p>
        </p:txBody>
      </p:sp>
    </p:spTree>
    <p:extLst>
      <p:ext uri="{BB962C8B-B14F-4D97-AF65-F5344CB8AC3E}">
        <p14:creationId xmlns:p14="http://schemas.microsoft.com/office/powerpoint/2010/main" val="8662605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4"/>
          </a:xfrm>
        </p:spPr>
        <p:txBody>
          <a:bodyPr/>
          <a:lstStyle/>
          <a:p>
            <a:r>
              <a:rPr lang="en-US" dirty="0" smtClean="0"/>
              <a:t>Requirement 5</a:t>
            </a:r>
            <a:endParaRPr lang="en-US" dirty="0"/>
          </a:p>
        </p:txBody>
      </p:sp>
      <p:sp>
        <p:nvSpPr>
          <p:cNvPr id="3" name="Content Placeholder 2"/>
          <p:cNvSpPr>
            <a:spLocks noGrp="1"/>
          </p:cNvSpPr>
          <p:nvPr>
            <p:ph idx="1"/>
          </p:nvPr>
        </p:nvSpPr>
        <p:spPr>
          <a:xfrm>
            <a:off x="448966" y="1808225"/>
            <a:ext cx="8246070" cy="3054100"/>
          </a:xfrm>
        </p:spPr>
        <p:txBody>
          <a:bodyPr>
            <a:normAutofit/>
          </a:bodyPr>
          <a:lstStyle/>
          <a:p>
            <a:pPr marL="0" indent="0">
              <a:buNone/>
            </a:pPr>
            <a:r>
              <a:rPr lang="en-US" sz="1800" dirty="0" smtClean="0"/>
              <a:t>Describe </a:t>
            </a:r>
            <a:r>
              <a:rPr lang="en-US" sz="1800" dirty="0"/>
              <a:t>how reptiles and amphibians reproduce</a:t>
            </a:r>
            <a:r>
              <a:rPr lang="en-US" sz="1800" dirty="0" smtClean="0"/>
              <a:t>.</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80" y="739290"/>
            <a:ext cx="914400" cy="933450"/>
          </a:xfrm>
          <a:prstGeom prst="rect">
            <a:avLst/>
          </a:prstGeom>
        </p:spPr>
      </p:pic>
      <p:pic>
        <p:nvPicPr>
          <p:cNvPr id="6" name="Picture 5"/>
          <p:cNvPicPr>
            <a:picLocks noChangeAspect="1"/>
          </p:cNvPicPr>
          <p:nvPr/>
        </p:nvPicPr>
        <p:blipFill>
          <a:blip r:embed="rId3"/>
          <a:stretch>
            <a:fillRect/>
          </a:stretch>
        </p:blipFill>
        <p:spPr>
          <a:xfrm>
            <a:off x="601670" y="2301075"/>
            <a:ext cx="4581150" cy="258092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2734" y="2305665"/>
            <a:ext cx="2899683" cy="2571750"/>
          </a:xfrm>
          <a:prstGeom prst="rect">
            <a:avLst/>
          </a:prstGeom>
        </p:spPr>
      </p:pic>
    </p:spTree>
    <p:extLst>
      <p:ext uri="{BB962C8B-B14F-4D97-AF65-F5344CB8AC3E}">
        <p14:creationId xmlns:p14="http://schemas.microsoft.com/office/powerpoint/2010/main" val="3230240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425" y="281175"/>
            <a:ext cx="6413610" cy="572644"/>
          </a:xfrm>
        </p:spPr>
        <p:txBody>
          <a:bodyPr>
            <a:normAutofit fontScale="90000"/>
          </a:bodyPr>
          <a:lstStyle/>
          <a:p>
            <a:r>
              <a:rPr lang="en-US" dirty="0" smtClean="0"/>
              <a:t>Reptile Reproduction</a:t>
            </a:r>
            <a:endParaRPr lang="en-US" dirty="0"/>
          </a:p>
        </p:txBody>
      </p:sp>
      <p:sp>
        <p:nvSpPr>
          <p:cNvPr id="3" name="Content Placeholder 2"/>
          <p:cNvSpPr>
            <a:spLocks noGrp="1"/>
          </p:cNvSpPr>
          <p:nvPr>
            <p:ph idx="1"/>
          </p:nvPr>
        </p:nvSpPr>
        <p:spPr>
          <a:xfrm>
            <a:off x="2281425" y="3107600"/>
            <a:ext cx="6719020" cy="1907429"/>
          </a:xfrm>
        </p:spPr>
        <p:txBody>
          <a:bodyPr>
            <a:normAutofit fontScale="62500" lnSpcReduction="20000"/>
          </a:bodyPr>
          <a:lstStyle/>
          <a:p>
            <a:r>
              <a:rPr lang="en-US" dirty="0"/>
              <a:t>Fertilization is internal among reptiles. </a:t>
            </a:r>
            <a:endParaRPr lang="en-US" dirty="0" smtClean="0"/>
          </a:p>
          <a:p>
            <a:r>
              <a:rPr lang="en-US" dirty="0" smtClean="0"/>
              <a:t>The </a:t>
            </a:r>
            <a:r>
              <a:rPr lang="en-US" dirty="0"/>
              <a:t>mating process </a:t>
            </a:r>
            <a:r>
              <a:rPr lang="en-US" dirty="0" smtClean="0"/>
              <a:t>is similar </a:t>
            </a:r>
            <a:r>
              <a:rPr lang="en-US" dirty="0"/>
              <a:t>to that of </a:t>
            </a:r>
            <a:r>
              <a:rPr lang="en-US" dirty="0" smtClean="0"/>
              <a:t>mammals. </a:t>
            </a:r>
          </a:p>
          <a:p>
            <a:r>
              <a:rPr lang="en-US" dirty="0" smtClean="0"/>
              <a:t>In </a:t>
            </a:r>
            <a:r>
              <a:rPr lang="en-US" dirty="0"/>
              <a:t>general, copulation among snakes and other </a:t>
            </a:r>
            <a:r>
              <a:rPr lang="en-US" dirty="0" smtClean="0"/>
              <a:t>reptiles takes </a:t>
            </a:r>
            <a:r>
              <a:rPr lang="en-US" dirty="0"/>
              <a:t>place a considerable time before the eggs are actually </a:t>
            </a:r>
            <a:r>
              <a:rPr lang="en-US" dirty="0" smtClean="0"/>
              <a:t>laid. </a:t>
            </a:r>
          </a:p>
          <a:p>
            <a:r>
              <a:rPr lang="en-US" dirty="0" smtClean="0"/>
              <a:t>Mating </a:t>
            </a:r>
            <a:r>
              <a:rPr lang="en-US" dirty="0"/>
              <a:t>in most parts of the continental United States </a:t>
            </a:r>
            <a:r>
              <a:rPr lang="en-US" dirty="0" smtClean="0"/>
              <a:t>usually takes </a:t>
            </a:r>
            <a:r>
              <a:rPr lang="en-US" dirty="0"/>
              <a:t>place in spring but also has been recorded at other </a:t>
            </a:r>
            <a:r>
              <a:rPr lang="en-US" dirty="0" smtClean="0"/>
              <a:t>seasons, notably </a:t>
            </a:r>
            <a:r>
              <a:rPr lang="en-US" dirty="0"/>
              <a:t>in autumn.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0360" y="936249"/>
            <a:ext cx="3975940" cy="2088921"/>
          </a:xfrm>
          <a:prstGeom prst="rect">
            <a:avLst/>
          </a:prstGeom>
        </p:spPr>
      </p:pic>
    </p:spTree>
    <p:extLst>
      <p:ext uri="{BB962C8B-B14F-4D97-AF65-F5344CB8AC3E}">
        <p14:creationId xmlns:p14="http://schemas.microsoft.com/office/powerpoint/2010/main" val="1872206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Reptile Reproduction: Snakes</a:t>
            </a:r>
            <a:endParaRPr lang="en-US" dirty="0"/>
          </a:p>
        </p:txBody>
      </p:sp>
      <p:sp>
        <p:nvSpPr>
          <p:cNvPr id="3" name="Content Placeholder 2"/>
          <p:cNvSpPr>
            <a:spLocks noGrp="1"/>
          </p:cNvSpPr>
          <p:nvPr>
            <p:ph idx="1"/>
          </p:nvPr>
        </p:nvSpPr>
        <p:spPr>
          <a:xfrm>
            <a:off x="2281425" y="1044700"/>
            <a:ext cx="3817626" cy="4098800"/>
          </a:xfrm>
        </p:spPr>
        <p:txBody>
          <a:bodyPr>
            <a:normAutofit fontScale="47500" lnSpcReduction="20000"/>
          </a:bodyPr>
          <a:lstStyle/>
          <a:p>
            <a:r>
              <a:rPr lang="en-US" dirty="0"/>
              <a:t>Roughly half of North American snake species lay </a:t>
            </a:r>
            <a:r>
              <a:rPr lang="en-US" dirty="0" smtClean="0"/>
              <a:t>eggs, which </a:t>
            </a:r>
            <a:r>
              <a:rPr lang="en-US" dirty="0"/>
              <a:t>they deposit </a:t>
            </a:r>
            <a:r>
              <a:rPr lang="en-US" dirty="0" smtClean="0"/>
              <a:t>in places </a:t>
            </a:r>
            <a:r>
              <a:rPr lang="en-US" dirty="0"/>
              <a:t>where they </a:t>
            </a:r>
            <a:r>
              <a:rPr lang="en-US" dirty="0" smtClean="0"/>
              <a:t>are completely </a:t>
            </a:r>
            <a:r>
              <a:rPr lang="en-US" dirty="0"/>
              <a:t>out of sight. </a:t>
            </a:r>
            <a:endParaRPr lang="en-US" dirty="0" smtClean="0"/>
          </a:p>
          <a:p>
            <a:r>
              <a:rPr lang="en-US" dirty="0" smtClean="0"/>
              <a:t>Usually </a:t>
            </a:r>
            <a:r>
              <a:rPr lang="en-US" dirty="0"/>
              <a:t>the mother snake abandons her </a:t>
            </a:r>
            <a:r>
              <a:rPr lang="en-US" dirty="0" smtClean="0"/>
              <a:t>eggs soon </a:t>
            </a:r>
            <a:r>
              <a:rPr lang="en-US" dirty="0"/>
              <a:t>after laying them, although pythons and some cobras </a:t>
            </a:r>
            <a:r>
              <a:rPr lang="en-US" dirty="0" smtClean="0"/>
              <a:t>in the </a:t>
            </a:r>
            <a:r>
              <a:rPr lang="en-US" dirty="0"/>
              <a:t>tropics remain with their eggs. </a:t>
            </a:r>
            <a:endParaRPr lang="en-US" dirty="0" smtClean="0"/>
          </a:p>
          <a:p>
            <a:r>
              <a:rPr lang="en-US" dirty="0" smtClean="0"/>
              <a:t>Examples </a:t>
            </a:r>
            <a:r>
              <a:rPr lang="en-US" dirty="0"/>
              <a:t>of native </a:t>
            </a:r>
            <a:r>
              <a:rPr lang="en-US" dirty="0" smtClean="0"/>
              <a:t>snakes that </a:t>
            </a:r>
            <a:r>
              <a:rPr lang="en-US" dirty="0"/>
              <a:t>lay eggs are the </a:t>
            </a:r>
            <a:r>
              <a:rPr lang="en-US" dirty="0" smtClean="0"/>
              <a:t>racers, </a:t>
            </a:r>
            <a:r>
              <a:rPr lang="en-US" dirty="0"/>
              <a:t>rat, </a:t>
            </a:r>
            <a:r>
              <a:rPr lang="en-US" dirty="0" smtClean="0"/>
              <a:t>milk, king</a:t>
            </a:r>
            <a:r>
              <a:rPr lang="en-US" dirty="0"/>
              <a:t>, and coral </a:t>
            </a:r>
            <a:r>
              <a:rPr lang="en-US" dirty="0" smtClean="0"/>
              <a:t>snakes. </a:t>
            </a:r>
          </a:p>
          <a:p>
            <a:r>
              <a:rPr lang="en-US" dirty="0" smtClean="0"/>
              <a:t>The </a:t>
            </a:r>
            <a:r>
              <a:rPr lang="en-US" dirty="0"/>
              <a:t>other half of North American snake species retain </a:t>
            </a:r>
            <a:r>
              <a:rPr lang="en-US" dirty="0" smtClean="0"/>
              <a:t>the eggs </a:t>
            </a:r>
            <a:r>
              <a:rPr lang="en-US" dirty="0"/>
              <a:t>within the mother’s body until development is </a:t>
            </a:r>
            <a:r>
              <a:rPr lang="en-US" dirty="0" smtClean="0"/>
              <a:t>complete and </a:t>
            </a:r>
            <a:r>
              <a:rPr lang="en-US" dirty="0"/>
              <a:t>the young are born alive. </a:t>
            </a:r>
            <a:endParaRPr lang="en-US" dirty="0" smtClean="0"/>
          </a:p>
          <a:p>
            <a:r>
              <a:rPr lang="en-US" dirty="0" smtClean="0"/>
              <a:t>The </a:t>
            </a:r>
            <a:r>
              <a:rPr lang="en-US" dirty="0"/>
              <a:t>young are covered by a thin membrane that </a:t>
            </a:r>
            <a:r>
              <a:rPr lang="en-US" dirty="0" smtClean="0"/>
              <a:t>they break </a:t>
            </a:r>
            <a:r>
              <a:rPr lang="en-US" dirty="0"/>
              <a:t>through shortly after leaving the mother’s body. </a:t>
            </a:r>
            <a:endParaRPr lang="en-US" dirty="0" smtClean="0"/>
          </a:p>
          <a:p>
            <a:r>
              <a:rPr lang="en-US" dirty="0" smtClean="0"/>
              <a:t>Snakes with </a:t>
            </a:r>
            <a:r>
              <a:rPr lang="en-US" dirty="0"/>
              <a:t>this type of reproduction include the garter, water, </a:t>
            </a:r>
            <a:r>
              <a:rPr lang="en-US" dirty="0" smtClean="0"/>
              <a:t>and brown </a:t>
            </a:r>
            <a:r>
              <a:rPr lang="en-US" dirty="0"/>
              <a:t>snakes; rattlesnakes; copperheads; and cottonmouths.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9050" y="1044700"/>
            <a:ext cx="2884703" cy="192313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9050" y="3031022"/>
            <a:ext cx="2901395" cy="1911294"/>
          </a:xfrm>
          <a:prstGeom prst="rect">
            <a:avLst/>
          </a:prstGeom>
        </p:spPr>
      </p:pic>
    </p:spTree>
    <p:extLst>
      <p:ext uri="{BB962C8B-B14F-4D97-AF65-F5344CB8AC3E}">
        <p14:creationId xmlns:p14="http://schemas.microsoft.com/office/powerpoint/2010/main" val="2836931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Reptile Reproduction: Turtles</a:t>
            </a:r>
            <a:endParaRPr lang="en-US" dirty="0"/>
          </a:p>
        </p:txBody>
      </p:sp>
      <p:sp>
        <p:nvSpPr>
          <p:cNvPr id="3" name="Content Placeholder 2"/>
          <p:cNvSpPr>
            <a:spLocks noGrp="1"/>
          </p:cNvSpPr>
          <p:nvPr>
            <p:ph idx="1"/>
          </p:nvPr>
        </p:nvSpPr>
        <p:spPr>
          <a:xfrm>
            <a:off x="2281425" y="1044700"/>
            <a:ext cx="4733855" cy="4123035"/>
          </a:xfrm>
        </p:spPr>
        <p:txBody>
          <a:bodyPr>
            <a:normAutofit fontScale="55000" lnSpcReduction="20000"/>
          </a:bodyPr>
          <a:lstStyle/>
          <a:p>
            <a:r>
              <a:rPr lang="en-US" dirty="0"/>
              <a:t>All turtle eggs are laid and </a:t>
            </a:r>
            <a:r>
              <a:rPr lang="en-US" dirty="0" smtClean="0"/>
              <a:t>hatched on </a:t>
            </a:r>
            <a:r>
              <a:rPr lang="en-US" dirty="0"/>
              <a:t>land. </a:t>
            </a:r>
            <a:endParaRPr lang="en-US" dirty="0" smtClean="0"/>
          </a:p>
          <a:p>
            <a:r>
              <a:rPr lang="en-US" dirty="0" smtClean="0"/>
              <a:t>Even </a:t>
            </a:r>
            <a:r>
              <a:rPr lang="en-US" dirty="0"/>
              <a:t>the great sea turtles </a:t>
            </a:r>
            <a:r>
              <a:rPr lang="en-US" dirty="0" smtClean="0"/>
              <a:t>go ashore </a:t>
            </a:r>
            <a:r>
              <a:rPr lang="en-US" dirty="0"/>
              <a:t>to lay their eggs, finding a </a:t>
            </a:r>
            <a:r>
              <a:rPr lang="en-US" dirty="0" smtClean="0"/>
              <a:t>suitable spot</a:t>
            </a:r>
            <a:r>
              <a:rPr lang="en-US" dirty="0"/>
              <a:t>, often in slightly moist </a:t>
            </a:r>
            <a:r>
              <a:rPr lang="en-US" dirty="0" smtClean="0"/>
              <a:t>sandy or </a:t>
            </a:r>
            <a:r>
              <a:rPr lang="en-US" dirty="0"/>
              <a:t>loamy soil, and excavating a </a:t>
            </a:r>
            <a:r>
              <a:rPr lang="en-US" dirty="0" smtClean="0"/>
              <a:t>cavity with </a:t>
            </a:r>
            <a:r>
              <a:rPr lang="en-US" dirty="0"/>
              <a:t>the hind legs. </a:t>
            </a:r>
            <a:endParaRPr lang="en-US" dirty="0" smtClean="0"/>
          </a:p>
          <a:p>
            <a:r>
              <a:rPr lang="en-US" dirty="0" smtClean="0"/>
              <a:t>When </a:t>
            </a:r>
            <a:r>
              <a:rPr lang="en-US" dirty="0"/>
              <a:t>the </a:t>
            </a:r>
            <a:r>
              <a:rPr lang="en-US" dirty="0" smtClean="0"/>
              <a:t>eggs are </a:t>
            </a:r>
            <a:r>
              <a:rPr lang="en-US" dirty="0"/>
              <a:t>laid, the female turtle scoops </a:t>
            </a:r>
            <a:r>
              <a:rPr lang="en-US" dirty="0" smtClean="0"/>
              <a:t>and packs </a:t>
            </a:r>
            <a:r>
              <a:rPr lang="en-US" dirty="0"/>
              <a:t>the sand or soil back into </a:t>
            </a:r>
            <a:r>
              <a:rPr lang="en-US" dirty="0" smtClean="0"/>
              <a:t>the hole</a:t>
            </a:r>
            <a:r>
              <a:rPr lang="en-US" dirty="0"/>
              <a:t>. She may crawl back and </a:t>
            </a:r>
            <a:r>
              <a:rPr lang="en-US" dirty="0" smtClean="0"/>
              <a:t>forth, dragging </a:t>
            </a:r>
            <a:r>
              <a:rPr lang="en-US" dirty="0"/>
              <a:t>her shell, to conceal the </a:t>
            </a:r>
            <a:r>
              <a:rPr lang="en-US" dirty="0" smtClean="0"/>
              <a:t>nest. </a:t>
            </a:r>
          </a:p>
          <a:p>
            <a:r>
              <a:rPr lang="en-US" dirty="0" smtClean="0"/>
              <a:t>Weeks </a:t>
            </a:r>
            <a:r>
              <a:rPr lang="en-US" dirty="0"/>
              <a:t>or months later, depending </a:t>
            </a:r>
            <a:r>
              <a:rPr lang="en-US" dirty="0" smtClean="0"/>
              <a:t>on the </a:t>
            </a:r>
            <a:r>
              <a:rPr lang="en-US" dirty="0"/>
              <a:t>species and the weather </a:t>
            </a:r>
            <a:r>
              <a:rPr lang="en-US" dirty="0" smtClean="0"/>
              <a:t>conditions, the </a:t>
            </a:r>
            <a:r>
              <a:rPr lang="en-US" dirty="0"/>
              <a:t>eggs </a:t>
            </a:r>
            <a:r>
              <a:rPr lang="en-US" dirty="0" smtClean="0"/>
              <a:t>hatch. </a:t>
            </a:r>
          </a:p>
          <a:p>
            <a:r>
              <a:rPr lang="en-US" dirty="0" smtClean="0"/>
              <a:t>Most </a:t>
            </a:r>
            <a:r>
              <a:rPr lang="en-US" dirty="0"/>
              <a:t>freshwater and land </a:t>
            </a:r>
            <a:r>
              <a:rPr lang="en-US" dirty="0" smtClean="0"/>
              <a:t>turtles lay </a:t>
            </a:r>
            <a:r>
              <a:rPr lang="en-US" dirty="0"/>
              <a:t>eggs in late spring and </a:t>
            </a:r>
            <a:r>
              <a:rPr lang="en-US" dirty="0" smtClean="0"/>
              <a:t>early summer. </a:t>
            </a:r>
          </a:p>
          <a:p>
            <a:r>
              <a:rPr lang="en-US" dirty="0" smtClean="0"/>
              <a:t>Hatching </a:t>
            </a:r>
            <a:r>
              <a:rPr lang="en-US" dirty="0"/>
              <a:t>for most turtles </a:t>
            </a:r>
            <a:r>
              <a:rPr lang="en-US" dirty="0" smtClean="0"/>
              <a:t>takes place </a:t>
            </a:r>
            <a:r>
              <a:rPr lang="en-US" dirty="0"/>
              <a:t>by early fall, but hatchlings of many species do </a:t>
            </a:r>
            <a:r>
              <a:rPr lang="en-US" dirty="0" smtClean="0"/>
              <a:t>not leave </a:t>
            </a:r>
            <a:r>
              <a:rPr lang="en-US" dirty="0"/>
              <a:t>the nest at that time. They remain in the protected </a:t>
            </a:r>
            <a:r>
              <a:rPr lang="en-US" dirty="0" smtClean="0"/>
              <a:t>cavity through </a:t>
            </a:r>
            <a:r>
              <a:rPr lang="en-US" dirty="0"/>
              <a:t>autumn and winter and emerge the next </a:t>
            </a:r>
            <a:r>
              <a:rPr lang="en-US" dirty="0" smtClean="0"/>
              <a:t>spring. </a:t>
            </a:r>
          </a:p>
          <a:p>
            <a:r>
              <a:rPr lang="en-US" dirty="0" smtClean="0"/>
              <a:t>Hatchlings </a:t>
            </a:r>
            <a:r>
              <a:rPr lang="en-US" dirty="0"/>
              <a:t>of aquatic species move toward the nearest </a:t>
            </a:r>
            <a:r>
              <a:rPr lang="en-US" dirty="0" smtClean="0"/>
              <a:t>water; hatchling </a:t>
            </a:r>
            <a:r>
              <a:rPr lang="en-US" dirty="0"/>
              <a:t>land turtles seek the nearest moist cover.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5280" y="1065985"/>
            <a:ext cx="1828800" cy="2743200"/>
          </a:xfrm>
          <a:prstGeom prst="rect">
            <a:avLst/>
          </a:prstGeom>
        </p:spPr>
      </p:pic>
    </p:spTree>
    <p:extLst>
      <p:ext uri="{BB962C8B-B14F-4D97-AF65-F5344CB8AC3E}">
        <p14:creationId xmlns:p14="http://schemas.microsoft.com/office/powerpoint/2010/main" val="1989506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Reptile Reproduction: Alligators/Crocodiles</a:t>
            </a:r>
            <a:endParaRPr lang="en-US" sz="2800" dirty="0"/>
          </a:p>
        </p:txBody>
      </p:sp>
      <p:sp>
        <p:nvSpPr>
          <p:cNvPr id="3" name="Content Placeholder 2"/>
          <p:cNvSpPr>
            <a:spLocks noGrp="1"/>
          </p:cNvSpPr>
          <p:nvPr>
            <p:ph idx="1"/>
          </p:nvPr>
        </p:nvSpPr>
        <p:spPr>
          <a:xfrm>
            <a:off x="2281425" y="1044700"/>
            <a:ext cx="3664920" cy="3970330"/>
          </a:xfrm>
        </p:spPr>
        <p:txBody>
          <a:bodyPr>
            <a:normAutofit fontScale="62500" lnSpcReduction="20000"/>
          </a:bodyPr>
          <a:lstStyle/>
          <a:p>
            <a:r>
              <a:rPr lang="en-US" dirty="0"/>
              <a:t>Alligators build nest mounds of vegetation </a:t>
            </a:r>
            <a:r>
              <a:rPr lang="en-US" dirty="0" smtClean="0"/>
              <a:t>debris—measuring 4 </a:t>
            </a:r>
            <a:r>
              <a:rPr lang="en-US" dirty="0"/>
              <a:t>to 7 feet in diameter and 2 to 3 feet in height—near </a:t>
            </a:r>
            <a:r>
              <a:rPr lang="en-US" dirty="0" smtClean="0"/>
              <a:t>the water</a:t>
            </a:r>
            <a:r>
              <a:rPr lang="en-US" dirty="0"/>
              <a:t>. </a:t>
            </a:r>
            <a:endParaRPr lang="en-US" dirty="0" smtClean="0"/>
          </a:p>
          <a:p>
            <a:r>
              <a:rPr lang="en-US" dirty="0" smtClean="0"/>
              <a:t>The </a:t>
            </a:r>
            <a:r>
              <a:rPr lang="en-US" dirty="0"/>
              <a:t>mother alligator lays her eggs in the mound, </a:t>
            </a:r>
            <a:r>
              <a:rPr lang="en-US" dirty="0" smtClean="0"/>
              <a:t>where heat </a:t>
            </a:r>
            <a:r>
              <a:rPr lang="en-US" dirty="0"/>
              <a:t>from the decomposing vegetation helps incubate </a:t>
            </a:r>
            <a:r>
              <a:rPr lang="en-US" dirty="0" smtClean="0"/>
              <a:t>the eggs</a:t>
            </a:r>
            <a:r>
              <a:rPr lang="en-US" dirty="0"/>
              <a:t>. </a:t>
            </a:r>
            <a:endParaRPr lang="en-US" dirty="0" smtClean="0"/>
          </a:p>
          <a:p>
            <a:r>
              <a:rPr lang="en-US" dirty="0" smtClean="0"/>
              <a:t>The </a:t>
            </a:r>
            <a:r>
              <a:rPr lang="en-US" dirty="0"/>
              <a:t>mother may remain nearby </a:t>
            </a:r>
            <a:r>
              <a:rPr lang="en-US" dirty="0" smtClean="0"/>
              <a:t>to </a:t>
            </a:r>
            <a:r>
              <a:rPr lang="en-US" dirty="0"/>
              <a:t>guard them and </a:t>
            </a:r>
            <a:r>
              <a:rPr lang="en-US" dirty="0" smtClean="0"/>
              <a:t>also to </a:t>
            </a:r>
            <a:r>
              <a:rPr lang="en-US" dirty="0"/>
              <a:t>uncover them when hatching time arrives. </a:t>
            </a:r>
            <a:endParaRPr lang="en-US" dirty="0" smtClean="0"/>
          </a:p>
          <a:p>
            <a:r>
              <a:rPr lang="en-US" dirty="0" smtClean="0"/>
              <a:t>Crocodiles have similar </a:t>
            </a:r>
            <a:r>
              <a:rPr lang="en-US" dirty="0"/>
              <a:t>nesting patterns, </a:t>
            </a:r>
            <a:r>
              <a:rPr lang="en-US" dirty="0" smtClean="0"/>
              <a:t>although </a:t>
            </a:r>
            <a:r>
              <a:rPr lang="en-US" dirty="0"/>
              <a:t>some deposit their eggs </a:t>
            </a:r>
            <a:r>
              <a:rPr lang="en-US" dirty="0" smtClean="0"/>
              <a:t>in the </a:t>
            </a:r>
            <a:r>
              <a:rPr lang="en-US" dirty="0"/>
              <a:t>sand like turtles.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01078" y="1044700"/>
            <a:ext cx="3054100" cy="2290575"/>
          </a:xfrm>
          <a:prstGeom prst="rect">
            <a:avLst/>
          </a:prstGeom>
        </p:spPr>
      </p:pic>
    </p:spTree>
    <p:extLst>
      <p:ext uri="{BB962C8B-B14F-4D97-AF65-F5344CB8AC3E}">
        <p14:creationId xmlns:p14="http://schemas.microsoft.com/office/powerpoint/2010/main" val="812614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4"/>
          </a:xfrm>
        </p:spPr>
        <p:txBody>
          <a:bodyPr/>
          <a:lstStyle/>
          <a:p>
            <a:r>
              <a:rPr lang="en-US" dirty="0" smtClean="0"/>
              <a:t>Requirements</a:t>
            </a:r>
            <a:endParaRPr lang="en-US" dirty="0"/>
          </a:p>
        </p:txBody>
      </p:sp>
      <p:sp>
        <p:nvSpPr>
          <p:cNvPr id="3" name="Content Placeholder 2"/>
          <p:cNvSpPr>
            <a:spLocks noGrp="1"/>
          </p:cNvSpPr>
          <p:nvPr>
            <p:ph idx="1"/>
          </p:nvPr>
        </p:nvSpPr>
        <p:spPr>
          <a:xfrm>
            <a:off x="448966" y="1808225"/>
            <a:ext cx="8246070" cy="3054100"/>
          </a:xfrm>
        </p:spPr>
        <p:txBody>
          <a:bodyPr>
            <a:normAutofit/>
          </a:bodyPr>
          <a:lstStyle/>
          <a:p>
            <a:pPr marL="230188" indent="-230188">
              <a:buFont typeface="+mj-lt"/>
              <a:buAutoNum type="arabicPeriod" startAt="4"/>
            </a:pPr>
            <a:r>
              <a:rPr lang="en-US" sz="1600" dirty="0" smtClean="0"/>
              <a:t>Explain </a:t>
            </a:r>
            <a:r>
              <a:rPr lang="en-US" sz="1600" dirty="0"/>
              <a:t>how reptiles and amphibians are an important component of the natural environment. List four species that are officially protected by the federal government or by the state you live in, and tell why each is protected. List three species of reptiles and three species of amphibians found in your local area that are not protected. Discuss the food habits of all 10 species.</a:t>
            </a:r>
          </a:p>
          <a:p>
            <a:pPr marL="230188" indent="-230188">
              <a:buFont typeface="+mj-lt"/>
              <a:buAutoNum type="arabicPeriod" startAt="4"/>
            </a:pPr>
            <a:r>
              <a:rPr lang="en-US" sz="1600" dirty="0"/>
              <a:t>Describe how reptiles and amphibians reproduce.</a:t>
            </a:r>
          </a:p>
          <a:p>
            <a:pPr marL="230188" indent="-230188">
              <a:buFont typeface="+mj-lt"/>
              <a:buAutoNum type="arabicPeriod" startAt="4"/>
            </a:pPr>
            <a:r>
              <a:rPr lang="en-US" sz="1600" dirty="0"/>
              <a:t>From observation, describe how snakes move forward. Describe the functions of the muscles, ribs, and belly plates.</a:t>
            </a:r>
          </a:p>
          <a:p>
            <a:pPr marL="230188" indent="-230188">
              <a:buFont typeface="+mj-lt"/>
              <a:buAutoNum type="arabicPeriod" startAt="4"/>
            </a:pPr>
            <a:r>
              <a:rPr lang="en-US" sz="1600" dirty="0"/>
              <a:t>Describe in detail six venomous snakes and the one venomous lizard found in the United States. Describe their habits and geographic range. Tell what you should do in case of a bite by a venomous species</a:t>
            </a:r>
            <a:r>
              <a:rPr lang="en-US" sz="1600" dirty="0" smtClean="0"/>
              <a:t>.</a:t>
            </a: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80" y="739290"/>
            <a:ext cx="914400" cy="933450"/>
          </a:xfrm>
          <a:prstGeom prst="rect">
            <a:avLst/>
          </a:prstGeom>
        </p:spPr>
      </p:pic>
    </p:spTree>
    <p:extLst>
      <p:ext uri="{BB962C8B-B14F-4D97-AF65-F5344CB8AC3E}">
        <p14:creationId xmlns:p14="http://schemas.microsoft.com/office/powerpoint/2010/main" val="2972115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Reptile Reproduction: Lizards</a:t>
            </a:r>
            <a:endParaRPr lang="en-US" dirty="0"/>
          </a:p>
        </p:txBody>
      </p:sp>
      <p:sp>
        <p:nvSpPr>
          <p:cNvPr id="3" name="Content Placeholder 2"/>
          <p:cNvSpPr>
            <a:spLocks noGrp="1"/>
          </p:cNvSpPr>
          <p:nvPr>
            <p:ph idx="1"/>
          </p:nvPr>
        </p:nvSpPr>
        <p:spPr>
          <a:xfrm>
            <a:off x="2281425" y="1044700"/>
            <a:ext cx="3970330" cy="4098800"/>
          </a:xfrm>
        </p:spPr>
        <p:txBody>
          <a:bodyPr>
            <a:normAutofit fontScale="62500" lnSpcReduction="20000"/>
          </a:bodyPr>
          <a:lstStyle/>
          <a:p>
            <a:r>
              <a:rPr lang="en-US" dirty="0"/>
              <a:t>Most North American lizards lay eggs in hidden, </a:t>
            </a:r>
            <a:r>
              <a:rPr lang="en-US" dirty="0" smtClean="0"/>
              <a:t>slightly moist </a:t>
            </a:r>
            <a:r>
              <a:rPr lang="en-US" dirty="0"/>
              <a:t>places. </a:t>
            </a:r>
            <a:endParaRPr lang="en-US" dirty="0" smtClean="0"/>
          </a:p>
          <a:p>
            <a:r>
              <a:rPr lang="en-US" dirty="0" smtClean="0"/>
              <a:t>A </a:t>
            </a:r>
            <a:r>
              <a:rPr lang="en-US" dirty="0"/>
              <a:t>few kinds, such as some of the </a:t>
            </a:r>
            <a:r>
              <a:rPr lang="en-US" dirty="0" smtClean="0"/>
              <a:t>horned lizards </a:t>
            </a:r>
            <a:r>
              <a:rPr lang="en-US" dirty="0"/>
              <a:t>and alligator lizards of the western </a:t>
            </a:r>
            <a:r>
              <a:rPr lang="en-US" dirty="0" smtClean="0"/>
              <a:t>United States</a:t>
            </a:r>
            <a:r>
              <a:rPr lang="en-US" dirty="0"/>
              <a:t>, bear living young in the same way </a:t>
            </a:r>
            <a:r>
              <a:rPr lang="en-US" dirty="0" smtClean="0"/>
              <a:t>many snakes </a:t>
            </a:r>
            <a:r>
              <a:rPr lang="en-US" dirty="0"/>
              <a:t>do. </a:t>
            </a:r>
            <a:endParaRPr lang="en-US" dirty="0" smtClean="0"/>
          </a:p>
          <a:p>
            <a:r>
              <a:rPr lang="en-US" dirty="0" smtClean="0"/>
              <a:t>Many </a:t>
            </a:r>
            <a:r>
              <a:rPr lang="en-US" dirty="0"/>
              <a:t>species of lizards guard </a:t>
            </a:r>
            <a:r>
              <a:rPr lang="en-US" dirty="0" smtClean="0"/>
              <a:t>their eggs</a:t>
            </a:r>
            <a:r>
              <a:rPr lang="en-US" dirty="0"/>
              <a:t>. </a:t>
            </a:r>
            <a:endParaRPr lang="en-US" dirty="0" smtClean="0"/>
          </a:p>
          <a:p>
            <a:r>
              <a:rPr lang="en-US" dirty="0" smtClean="0"/>
              <a:t>Some </a:t>
            </a:r>
            <a:r>
              <a:rPr lang="en-US" dirty="0"/>
              <a:t>assist in incubation by </a:t>
            </a:r>
            <a:r>
              <a:rPr lang="en-US" dirty="0" smtClean="0"/>
              <a:t>basking in </a:t>
            </a:r>
            <a:r>
              <a:rPr lang="en-US" dirty="0"/>
              <a:t>the sun and then returning to </a:t>
            </a:r>
            <a:r>
              <a:rPr lang="en-US" dirty="0" smtClean="0"/>
              <a:t>their nests </a:t>
            </a:r>
            <a:r>
              <a:rPr lang="en-US" dirty="0"/>
              <a:t>where some of the heat </a:t>
            </a:r>
            <a:r>
              <a:rPr lang="en-US" dirty="0" smtClean="0"/>
              <a:t>they have </a:t>
            </a:r>
            <a:r>
              <a:rPr lang="en-US" dirty="0"/>
              <a:t>absorbed is transferred to </a:t>
            </a:r>
            <a:r>
              <a:rPr lang="en-US" dirty="0" smtClean="0"/>
              <a:t>the developing </a:t>
            </a:r>
            <a:r>
              <a:rPr lang="en-US" dirty="0"/>
              <a:t>embryos.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4460" y="1044700"/>
            <a:ext cx="2564909" cy="2257120"/>
          </a:xfrm>
          <a:prstGeom prst="rect">
            <a:avLst/>
          </a:prstGeom>
        </p:spPr>
      </p:pic>
    </p:spTree>
    <p:extLst>
      <p:ext uri="{BB962C8B-B14F-4D97-AF65-F5344CB8AC3E}">
        <p14:creationId xmlns:p14="http://schemas.microsoft.com/office/powerpoint/2010/main" val="295867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Reptile Reproduction</a:t>
            </a:r>
            <a:endParaRPr lang="en-US" dirty="0"/>
          </a:p>
        </p:txBody>
      </p:sp>
      <p:sp>
        <p:nvSpPr>
          <p:cNvPr id="3" name="Content Placeholder 2"/>
          <p:cNvSpPr>
            <a:spLocks noGrp="1"/>
          </p:cNvSpPr>
          <p:nvPr>
            <p:ph idx="1"/>
          </p:nvPr>
        </p:nvSpPr>
        <p:spPr>
          <a:xfrm>
            <a:off x="2281425" y="1044700"/>
            <a:ext cx="3817625" cy="3970330"/>
          </a:xfrm>
        </p:spPr>
        <p:txBody>
          <a:bodyPr>
            <a:normAutofit fontScale="62500" lnSpcReduction="20000"/>
          </a:bodyPr>
          <a:lstStyle/>
          <a:p>
            <a:r>
              <a:rPr lang="en-US" dirty="0"/>
              <a:t>In many reptiles, including all crocodiles </a:t>
            </a:r>
            <a:r>
              <a:rPr lang="en-US" dirty="0" smtClean="0"/>
              <a:t>and alligators</a:t>
            </a:r>
            <a:r>
              <a:rPr lang="en-US" dirty="0"/>
              <a:t>, most turtles, and some lizards, the </a:t>
            </a:r>
            <a:r>
              <a:rPr lang="en-US" dirty="0" smtClean="0"/>
              <a:t>gender of </a:t>
            </a:r>
            <a:r>
              <a:rPr lang="en-US" dirty="0"/>
              <a:t>the offspring is determined by egg </a:t>
            </a:r>
            <a:r>
              <a:rPr lang="en-US" dirty="0" smtClean="0"/>
              <a:t>incubation temperature </a:t>
            </a:r>
            <a:r>
              <a:rPr lang="en-US" dirty="0"/>
              <a:t>rather than genetics. </a:t>
            </a:r>
            <a:endParaRPr lang="en-US" dirty="0" smtClean="0"/>
          </a:p>
          <a:p>
            <a:r>
              <a:rPr lang="en-US" dirty="0" smtClean="0"/>
              <a:t>In crocodiles, warmer </a:t>
            </a:r>
            <a:r>
              <a:rPr lang="en-US" dirty="0"/>
              <a:t>incubation temperatures produce males </a:t>
            </a:r>
            <a:r>
              <a:rPr lang="en-US" dirty="0" smtClean="0"/>
              <a:t>and cooler </a:t>
            </a:r>
            <a:r>
              <a:rPr lang="en-US" dirty="0"/>
              <a:t>temperatures produce females. </a:t>
            </a:r>
            <a:endParaRPr lang="en-US" dirty="0" smtClean="0"/>
          </a:p>
          <a:p>
            <a:r>
              <a:rPr lang="en-US" dirty="0" smtClean="0"/>
              <a:t>In </a:t>
            </a:r>
            <a:r>
              <a:rPr lang="en-US" dirty="0"/>
              <a:t>turtles </a:t>
            </a:r>
            <a:r>
              <a:rPr lang="en-US" dirty="0" smtClean="0"/>
              <a:t>this tends </a:t>
            </a:r>
            <a:r>
              <a:rPr lang="en-US" dirty="0"/>
              <a:t>to be just the opposite. </a:t>
            </a:r>
            <a:endParaRPr lang="en-US" dirty="0" smtClean="0"/>
          </a:p>
          <a:p>
            <a:r>
              <a:rPr lang="en-US" dirty="0" smtClean="0"/>
              <a:t>Studies </a:t>
            </a:r>
            <a:r>
              <a:rPr lang="en-US" dirty="0"/>
              <a:t>of some </a:t>
            </a:r>
            <a:r>
              <a:rPr lang="en-US" dirty="0" smtClean="0"/>
              <a:t>lizards, such </a:t>
            </a:r>
            <a:r>
              <a:rPr lang="en-US" dirty="0"/>
              <a:t>as leopard geckos, have shown </a:t>
            </a:r>
            <a:r>
              <a:rPr lang="en-US" dirty="0" smtClean="0"/>
              <a:t>temperature determined gender </a:t>
            </a:r>
            <a:r>
              <a:rPr lang="en-US" dirty="0"/>
              <a:t>as well.</a:t>
            </a:r>
          </a:p>
        </p:txBody>
      </p:sp>
      <p:pic>
        <p:nvPicPr>
          <p:cNvPr id="4" name="Picture 3"/>
          <p:cNvPicPr>
            <a:picLocks noChangeAspect="1"/>
          </p:cNvPicPr>
          <p:nvPr/>
        </p:nvPicPr>
        <p:blipFill>
          <a:blip r:embed="rId2"/>
          <a:stretch>
            <a:fillRect/>
          </a:stretch>
        </p:blipFill>
        <p:spPr>
          <a:xfrm>
            <a:off x="6251755" y="1044700"/>
            <a:ext cx="2723435" cy="2723435"/>
          </a:xfrm>
          <a:prstGeom prst="rect">
            <a:avLst/>
          </a:prstGeom>
        </p:spPr>
      </p:pic>
    </p:spTree>
    <p:extLst>
      <p:ext uri="{BB962C8B-B14F-4D97-AF65-F5344CB8AC3E}">
        <p14:creationId xmlns:p14="http://schemas.microsoft.com/office/powerpoint/2010/main" val="39454857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698" y="127315"/>
            <a:ext cx="8246070" cy="763524"/>
          </a:xfrm>
        </p:spPr>
        <p:txBody>
          <a:bodyPr>
            <a:normAutofit/>
          </a:bodyPr>
          <a:lstStyle/>
          <a:p>
            <a:r>
              <a:rPr lang="en-US" sz="2800" dirty="0" smtClean="0"/>
              <a:t>Amphibian Reproduction: Frogs and Toads</a:t>
            </a:r>
            <a:endParaRPr lang="en-US" sz="2800" dirty="0"/>
          </a:p>
        </p:txBody>
      </p:sp>
      <p:sp>
        <p:nvSpPr>
          <p:cNvPr id="3" name="Content Placeholder 2"/>
          <p:cNvSpPr>
            <a:spLocks noGrp="1"/>
          </p:cNvSpPr>
          <p:nvPr>
            <p:ph idx="1"/>
          </p:nvPr>
        </p:nvSpPr>
        <p:spPr>
          <a:xfrm>
            <a:off x="143556" y="1808224"/>
            <a:ext cx="5344674" cy="3206805"/>
          </a:xfrm>
        </p:spPr>
        <p:txBody>
          <a:bodyPr>
            <a:normAutofit fontScale="55000" lnSpcReduction="20000"/>
          </a:bodyPr>
          <a:lstStyle/>
          <a:p>
            <a:r>
              <a:rPr lang="en-US" dirty="0"/>
              <a:t>Most species of amphibians spend </a:t>
            </a:r>
            <a:r>
              <a:rPr lang="en-US" dirty="0" smtClean="0"/>
              <a:t>time on </a:t>
            </a:r>
            <a:r>
              <a:rPr lang="en-US" dirty="0"/>
              <a:t>land as adults but lay their eggs </a:t>
            </a:r>
            <a:r>
              <a:rPr lang="en-US" dirty="0" smtClean="0"/>
              <a:t>in water</a:t>
            </a:r>
            <a:r>
              <a:rPr lang="en-US" dirty="0"/>
              <a:t>. </a:t>
            </a:r>
            <a:endParaRPr lang="en-US" dirty="0" smtClean="0"/>
          </a:p>
          <a:p>
            <a:r>
              <a:rPr lang="en-US" dirty="0" smtClean="0"/>
              <a:t>At </a:t>
            </a:r>
            <a:r>
              <a:rPr lang="en-US" dirty="0"/>
              <a:t>mating time for frogs </a:t>
            </a:r>
            <a:r>
              <a:rPr lang="en-US" dirty="0" smtClean="0"/>
              <a:t>and toads</a:t>
            </a:r>
            <a:r>
              <a:rPr lang="en-US" dirty="0"/>
              <a:t>, the male grasps the </a:t>
            </a:r>
            <a:r>
              <a:rPr lang="en-US" dirty="0" smtClean="0"/>
              <a:t>female from behind</a:t>
            </a:r>
            <a:r>
              <a:rPr lang="en-US" dirty="0"/>
              <a:t>, placing his arms around </a:t>
            </a:r>
            <a:r>
              <a:rPr lang="en-US" dirty="0" smtClean="0"/>
              <a:t>her waist </a:t>
            </a:r>
            <a:r>
              <a:rPr lang="en-US" dirty="0"/>
              <a:t>or under her armpits in a </a:t>
            </a:r>
            <a:r>
              <a:rPr lang="en-US" dirty="0" smtClean="0"/>
              <a:t>position called </a:t>
            </a:r>
            <a:r>
              <a:rPr lang="en-US" i="1" dirty="0"/>
              <a:t>amplexus. </a:t>
            </a:r>
            <a:endParaRPr lang="en-US" i="1" dirty="0" smtClean="0"/>
          </a:p>
          <a:p>
            <a:r>
              <a:rPr lang="en-US" dirty="0" smtClean="0"/>
              <a:t>As </a:t>
            </a:r>
            <a:r>
              <a:rPr lang="en-US" dirty="0"/>
              <a:t>she lays her </a:t>
            </a:r>
            <a:r>
              <a:rPr lang="en-US" dirty="0" smtClean="0"/>
              <a:t>eggs he </a:t>
            </a:r>
            <a:r>
              <a:rPr lang="en-US" dirty="0"/>
              <a:t>releases sperm, some of which </a:t>
            </a:r>
            <a:r>
              <a:rPr lang="en-US" dirty="0" smtClean="0"/>
              <a:t>enter the </a:t>
            </a:r>
            <a:r>
              <a:rPr lang="en-US" dirty="0"/>
              <a:t>eggs. Fertilization is thus </a:t>
            </a:r>
            <a:r>
              <a:rPr lang="en-US" dirty="0" smtClean="0"/>
              <a:t>external, as </a:t>
            </a:r>
            <a:r>
              <a:rPr lang="en-US" dirty="0"/>
              <a:t>it is among most species of fish. </a:t>
            </a:r>
            <a:endParaRPr lang="en-US" dirty="0" smtClean="0"/>
          </a:p>
          <a:p>
            <a:r>
              <a:rPr lang="en-US" dirty="0" smtClean="0"/>
              <a:t>The eggs </a:t>
            </a:r>
            <a:r>
              <a:rPr lang="en-US" dirty="0"/>
              <a:t>develop rapidly unless the water </a:t>
            </a:r>
            <a:r>
              <a:rPr lang="en-US" dirty="0" smtClean="0"/>
              <a:t>is very cold. </a:t>
            </a:r>
          </a:p>
          <a:p>
            <a:r>
              <a:rPr lang="en-US" dirty="0" smtClean="0"/>
              <a:t>Tadpoles </a:t>
            </a:r>
            <a:r>
              <a:rPr lang="en-US" dirty="0"/>
              <a:t>hatch from the eggs, </a:t>
            </a:r>
            <a:r>
              <a:rPr lang="en-US" dirty="0" smtClean="0"/>
              <a:t>and after </a:t>
            </a:r>
            <a:r>
              <a:rPr lang="en-US" dirty="0"/>
              <a:t>a growing period ranging from </a:t>
            </a:r>
            <a:r>
              <a:rPr lang="en-US" dirty="0" smtClean="0"/>
              <a:t>a few </a:t>
            </a:r>
            <a:r>
              <a:rPr lang="en-US" dirty="0"/>
              <a:t>weeks to two years, depending </a:t>
            </a:r>
            <a:r>
              <a:rPr lang="en-US" dirty="0" smtClean="0"/>
              <a:t>on the </a:t>
            </a:r>
            <a:r>
              <a:rPr lang="en-US" dirty="0"/>
              <a:t>species, the tadpoles develop </a:t>
            </a:r>
            <a:r>
              <a:rPr lang="en-US" dirty="0" smtClean="0"/>
              <a:t>legs and </a:t>
            </a:r>
            <a:r>
              <a:rPr lang="en-US" dirty="0"/>
              <a:t>lungs and become froglets </a:t>
            </a:r>
            <a:r>
              <a:rPr lang="en-US" dirty="0" smtClean="0"/>
              <a:t>or toadlets</a:t>
            </a:r>
            <a:r>
              <a:rPr lang="en-US" dirty="0"/>
              <a:t>. </a:t>
            </a:r>
            <a:endParaRPr lang="en-US" dirty="0" smtClean="0"/>
          </a:p>
        </p:txBody>
      </p:sp>
      <p:pic>
        <p:nvPicPr>
          <p:cNvPr id="5" name="Picture 4"/>
          <p:cNvPicPr>
            <a:picLocks noChangeAspect="1"/>
          </p:cNvPicPr>
          <p:nvPr/>
        </p:nvPicPr>
        <p:blipFill rotWithShape="1">
          <a:blip r:embed="rId2"/>
          <a:srcRect t="23280" b="8436"/>
          <a:stretch/>
        </p:blipFill>
        <p:spPr>
          <a:xfrm>
            <a:off x="5496501" y="1808224"/>
            <a:ext cx="3589557" cy="2443281"/>
          </a:xfrm>
          <a:prstGeom prst="rect">
            <a:avLst/>
          </a:prstGeom>
        </p:spPr>
      </p:pic>
    </p:spTree>
    <p:extLst>
      <p:ext uri="{BB962C8B-B14F-4D97-AF65-F5344CB8AC3E}">
        <p14:creationId xmlns:p14="http://schemas.microsoft.com/office/powerpoint/2010/main" val="20189254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684" y="128470"/>
            <a:ext cx="8246070" cy="763524"/>
          </a:xfrm>
        </p:spPr>
        <p:txBody>
          <a:bodyPr>
            <a:normAutofit/>
          </a:bodyPr>
          <a:lstStyle/>
          <a:p>
            <a:r>
              <a:rPr lang="en-US" sz="2800" dirty="0" smtClean="0"/>
              <a:t>Amphibian Reproduction: Salamanders</a:t>
            </a:r>
            <a:endParaRPr lang="en-US" sz="2800" dirty="0"/>
          </a:p>
        </p:txBody>
      </p:sp>
      <p:sp>
        <p:nvSpPr>
          <p:cNvPr id="3" name="Content Placeholder 2"/>
          <p:cNvSpPr>
            <a:spLocks noGrp="1"/>
          </p:cNvSpPr>
          <p:nvPr>
            <p:ph idx="1"/>
          </p:nvPr>
        </p:nvSpPr>
        <p:spPr>
          <a:xfrm>
            <a:off x="143555" y="1655520"/>
            <a:ext cx="5497379" cy="3206805"/>
          </a:xfrm>
        </p:spPr>
        <p:txBody>
          <a:bodyPr>
            <a:normAutofit fontScale="62500" lnSpcReduction="20000"/>
          </a:bodyPr>
          <a:lstStyle/>
          <a:p>
            <a:r>
              <a:rPr lang="en-US" dirty="0"/>
              <a:t>During spring or winter rains</a:t>
            </a:r>
            <a:r>
              <a:rPr lang="en-US" dirty="0" smtClean="0"/>
              <a:t>, male </a:t>
            </a:r>
            <a:r>
              <a:rPr lang="en-US" dirty="0"/>
              <a:t>and female salamanders </a:t>
            </a:r>
            <a:r>
              <a:rPr lang="en-US" dirty="0" smtClean="0"/>
              <a:t>go to </a:t>
            </a:r>
            <a:r>
              <a:rPr lang="en-US" dirty="0"/>
              <a:t>shallow wetland </a:t>
            </a:r>
            <a:r>
              <a:rPr lang="en-US" dirty="0" smtClean="0"/>
              <a:t>ponds</a:t>
            </a:r>
            <a:r>
              <a:rPr lang="en-US" dirty="0"/>
              <a:t> </a:t>
            </a:r>
            <a:r>
              <a:rPr lang="en-US" dirty="0" smtClean="0"/>
              <a:t>to mate. </a:t>
            </a:r>
          </a:p>
          <a:p>
            <a:r>
              <a:rPr lang="en-US" dirty="0" smtClean="0"/>
              <a:t>Once </a:t>
            </a:r>
            <a:r>
              <a:rPr lang="en-US" dirty="0"/>
              <a:t>hatched from </a:t>
            </a:r>
            <a:r>
              <a:rPr lang="en-US" dirty="0" smtClean="0"/>
              <a:t>the eggs</a:t>
            </a:r>
            <a:r>
              <a:rPr lang="en-US" dirty="0"/>
              <a:t>, the fishlike salamander </a:t>
            </a:r>
            <a:r>
              <a:rPr lang="en-US" dirty="0" smtClean="0"/>
              <a:t>larvae have </a:t>
            </a:r>
            <a:r>
              <a:rPr lang="en-US" dirty="0"/>
              <a:t>external gills and live </a:t>
            </a:r>
            <a:r>
              <a:rPr lang="en-US" dirty="0" smtClean="0"/>
              <a:t>in the </a:t>
            </a:r>
            <a:r>
              <a:rPr lang="en-US" dirty="0"/>
              <a:t>water for varying lengths of time, depending on the </a:t>
            </a:r>
            <a:r>
              <a:rPr lang="en-US" dirty="0" smtClean="0"/>
              <a:t>species and </a:t>
            </a:r>
            <a:r>
              <a:rPr lang="en-US" dirty="0"/>
              <a:t>local weather conditions, before they transform into </a:t>
            </a:r>
            <a:r>
              <a:rPr lang="en-US" dirty="0" smtClean="0"/>
              <a:t>adults. </a:t>
            </a:r>
          </a:p>
          <a:p>
            <a:r>
              <a:rPr lang="en-US" dirty="0" smtClean="0"/>
              <a:t>Some types </a:t>
            </a:r>
            <a:r>
              <a:rPr lang="en-US" dirty="0"/>
              <a:t>of woodland </a:t>
            </a:r>
            <a:r>
              <a:rPr lang="en-US" dirty="0" smtClean="0"/>
              <a:t>salamanders </a:t>
            </a:r>
            <a:r>
              <a:rPr lang="en-US" dirty="0"/>
              <a:t>lay their eggs in moist </a:t>
            </a:r>
            <a:r>
              <a:rPr lang="en-US" dirty="0" smtClean="0"/>
              <a:t>underground cavities </a:t>
            </a:r>
            <a:r>
              <a:rPr lang="en-US" dirty="0"/>
              <a:t>or under rocks or logs, and development </a:t>
            </a:r>
            <a:r>
              <a:rPr lang="en-US" dirty="0" smtClean="0"/>
              <a:t>takes place </a:t>
            </a:r>
            <a:r>
              <a:rPr lang="en-US" dirty="0"/>
              <a:t>entirely in the egg. </a:t>
            </a:r>
            <a:endParaRPr lang="en-US" dirty="0" smtClean="0"/>
          </a:p>
          <a:p>
            <a:r>
              <a:rPr lang="en-US" dirty="0" smtClean="0"/>
              <a:t>The </a:t>
            </a:r>
            <a:r>
              <a:rPr lang="en-US" dirty="0"/>
              <a:t>large (more than 3 feet </a:t>
            </a:r>
            <a:r>
              <a:rPr lang="en-US" dirty="0" smtClean="0"/>
              <a:t>long) aquatic </a:t>
            </a:r>
            <a:r>
              <a:rPr lang="en-US" dirty="0"/>
              <a:t>salamanders of the Southeast, known as </a:t>
            </a:r>
            <a:r>
              <a:rPr lang="en-US" dirty="0" smtClean="0"/>
              <a:t>sirens, </a:t>
            </a:r>
            <a:r>
              <a:rPr lang="en-US" dirty="0"/>
              <a:t>lay their eggs in the water where they live.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3640" y="1808225"/>
            <a:ext cx="3199819" cy="2419045"/>
          </a:xfrm>
          <a:prstGeom prst="rect">
            <a:avLst/>
          </a:prstGeom>
        </p:spPr>
      </p:pic>
    </p:spTree>
    <p:extLst>
      <p:ext uri="{BB962C8B-B14F-4D97-AF65-F5344CB8AC3E}">
        <p14:creationId xmlns:p14="http://schemas.microsoft.com/office/powerpoint/2010/main" val="2974130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4"/>
          </a:xfrm>
        </p:spPr>
        <p:txBody>
          <a:bodyPr/>
          <a:lstStyle/>
          <a:p>
            <a:r>
              <a:rPr lang="en-US" dirty="0" smtClean="0"/>
              <a:t>Requirement 6</a:t>
            </a:r>
            <a:endParaRPr lang="en-US" dirty="0"/>
          </a:p>
        </p:txBody>
      </p:sp>
      <p:sp>
        <p:nvSpPr>
          <p:cNvPr id="3" name="Content Placeholder 2"/>
          <p:cNvSpPr>
            <a:spLocks noGrp="1"/>
          </p:cNvSpPr>
          <p:nvPr>
            <p:ph idx="1"/>
          </p:nvPr>
        </p:nvSpPr>
        <p:spPr>
          <a:xfrm>
            <a:off x="448966" y="1808225"/>
            <a:ext cx="8246070" cy="3054100"/>
          </a:xfrm>
        </p:spPr>
        <p:txBody>
          <a:bodyPr>
            <a:normAutofit/>
          </a:bodyPr>
          <a:lstStyle/>
          <a:p>
            <a:pPr marL="0" indent="0">
              <a:buNone/>
            </a:pPr>
            <a:r>
              <a:rPr lang="en-US" sz="1800" dirty="0" smtClean="0"/>
              <a:t>From </a:t>
            </a:r>
            <a:r>
              <a:rPr lang="en-US" sz="1800" dirty="0"/>
              <a:t>observation, describe how snakes move forward. Describe the functions of the muscles, ribs, and belly plates</a:t>
            </a:r>
            <a:r>
              <a:rPr lang="en-US" sz="1800" dirty="0" smtClean="0"/>
              <a:t>.</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80" y="739290"/>
            <a:ext cx="914400" cy="933450"/>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6580"/>
          <a:stretch/>
        </p:blipFill>
        <p:spPr>
          <a:xfrm>
            <a:off x="2828418" y="2502527"/>
            <a:ext cx="3487164" cy="2443281"/>
          </a:xfrm>
          <a:prstGeom prst="rect">
            <a:avLst/>
          </a:prstGeom>
        </p:spPr>
      </p:pic>
    </p:spTree>
    <p:extLst>
      <p:ext uri="{BB962C8B-B14F-4D97-AF65-F5344CB8AC3E}">
        <p14:creationId xmlns:p14="http://schemas.microsoft.com/office/powerpoint/2010/main" val="1467133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75" y="128470"/>
            <a:ext cx="8246070" cy="763524"/>
          </a:xfrm>
        </p:spPr>
        <p:txBody>
          <a:bodyPr>
            <a:normAutofit/>
          </a:bodyPr>
          <a:lstStyle/>
          <a:p>
            <a:r>
              <a:rPr lang="en-US" dirty="0" smtClean="0"/>
              <a:t>Snake Locomotion</a:t>
            </a:r>
            <a:endParaRPr lang="en-US" dirty="0"/>
          </a:p>
        </p:txBody>
      </p:sp>
      <p:sp>
        <p:nvSpPr>
          <p:cNvPr id="3" name="Content Placeholder 2"/>
          <p:cNvSpPr>
            <a:spLocks noGrp="1"/>
          </p:cNvSpPr>
          <p:nvPr>
            <p:ph idx="1"/>
          </p:nvPr>
        </p:nvSpPr>
        <p:spPr>
          <a:xfrm>
            <a:off x="143556" y="1808224"/>
            <a:ext cx="5497379" cy="3206805"/>
          </a:xfrm>
        </p:spPr>
        <p:txBody>
          <a:bodyPr>
            <a:normAutofit fontScale="55000" lnSpcReduction="20000"/>
          </a:bodyPr>
          <a:lstStyle/>
          <a:p>
            <a:r>
              <a:rPr lang="en-US" dirty="0" smtClean="0"/>
              <a:t>Serpents are </a:t>
            </a:r>
            <a:r>
              <a:rPr lang="en-US" dirty="0"/>
              <a:t>very flexible, with a pair </a:t>
            </a:r>
            <a:r>
              <a:rPr lang="en-US" dirty="0" smtClean="0"/>
              <a:t>of movable </a:t>
            </a:r>
            <a:r>
              <a:rPr lang="en-US" dirty="0"/>
              <a:t>ribs for each of the </a:t>
            </a:r>
            <a:r>
              <a:rPr lang="en-US" dirty="0" smtClean="0"/>
              <a:t>large </a:t>
            </a:r>
            <a:r>
              <a:rPr lang="en-US" i="1" dirty="0" smtClean="0"/>
              <a:t>ventral </a:t>
            </a:r>
            <a:r>
              <a:rPr lang="en-US" i="1" dirty="0"/>
              <a:t>scales, </a:t>
            </a:r>
            <a:r>
              <a:rPr lang="en-US" dirty="0"/>
              <a:t>or plates, on </a:t>
            </a:r>
            <a:r>
              <a:rPr lang="en-US" dirty="0" smtClean="0"/>
              <a:t>the abdomen</a:t>
            </a:r>
            <a:r>
              <a:rPr lang="en-US" dirty="0"/>
              <a:t>. </a:t>
            </a:r>
            <a:endParaRPr lang="en-US" dirty="0" smtClean="0"/>
          </a:p>
          <a:p>
            <a:r>
              <a:rPr lang="en-US" dirty="0" smtClean="0"/>
              <a:t>A </a:t>
            </a:r>
            <a:r>
              <a:rPr lang="en-US" dirty="0"/>
              <a:t>system of </a:t>
            </a:r>
            <a:r>
              <a:rPr lang="en-US" dirty="0" smtClean="0"/>
              <a:t>muscles connects </a:t>
            </a:r>
            <a:r>
              <a:rPr lang="en-US" dirty="0"/>
              <a:t>these ribs to the </a:t>
            </a:r>
            <a:r>
              <a:rPr lang="en-US" dirty="0" smtClean="0"/>
              <a:t>outer edges </a:t>
            </a:r>
            <a:r>
              <a:rPr lang="en-US" dirty="0"/>
              <a:t>of the ventral scales. </a:t>
            </a:r>
            <a:endParaRPr lang="en-US" dirty="0" smtClean="0"/>
          </a:p>
          <a:p>
            <a:r>
              <a:rPr lang="en-US" dirty="0" smtClean="0"/>
              <a:t>As the snake </a:t>
            </a:r>
            <a:r>
              <a:rPr lang="en-US" dirty="0"/>
              <a:t>flexes these muscles, </a:t>
            </a:r>
            <a:r>
              <a:rPr lang="en-US" dirty="0" smtClean="0"/>
              <a:t>the free</a:t>
            </a:r>
            <a:r>
              <a:rPr lang="en-US" dirty="0"/>
              <a:t>, outer edge of the scales </a:t>
            </a:r>
            <a:r>
              <a:rPr lang="en-US" dirty="0" smtClean="0"/>
              <a:t>will catch </a:t>
            </a:r>
            <a:r>
              <a:rPr lang="en-US" dirty="0"/>
              <a:t>on any small projection or surface irregularity, giving the </a:t>
            </a:r>
            <a:r>
              <a:rPr lang="en-US" dirty="0" smtClean="0"/>
              <a:t>snake locomotion</a:t>
            </a:r>
            <a:r>
              <a:rPr lang="en-US" dirty="0"/>
              <a:t>. </a:t>
            </a:r>
            <a:endParaRPr lang="en-US" dirty="0" smtClean="0"/>
          </a:p>
          <a:p>
            <a:r>
              <a:rPr lang="en-US" dirty="0" smtClean="0"/>
              <a:t>Using </a:t>
            </a:r>
            <a:r>
              <a:rPr lang="en-US" dirty="0"/>
              <a:t>this method of crawling, many kinds of snakes </a:t>
            </a:r>
            <a:r>
              <a:rPr lang="en-US" dirty="0" smtClean="0"/>
              <a:t>can move </a:t>
            </a:r>
            <a:r>
              <a:rPr lang="en-US" dirty="0"/>
              <a:t>in a straight line. </a:t>
            </a:r>
            <a:endParaRPr lang="en-US" dirty="0" smtClean="0"/>
          </a:p>
          <a:p>
            <a:r>
              <a:rPr lang="en-US" dirty="0" smtClean="0"/>
              <a:t>Few </a:t>
            </a:r>
            <a:r>
              <a:rPr lang="en-US" dirty="0"/>
              <a:t>of them do, </a:t>
            </a:r>
            <a:r>
              <a:rPr lang="en-US" dirty="0" smtClean="0"/>
              <a:t>though, as they </a:t>
            </a:r>
            <a:r>
              <a:rPr lang="en-US" dirty="0"/>
              <a:t>usually </a:t>
            </a:r>
            <a:r>
              <a:rPr lang="en-US" dirty="0" smtClean="0"/>
              <a:t>take advantage </a:t>
            </a:r>
            <a:r>
              <a:rPr lang="en-US" dirty="0"/>
              <a:t>of the terrain and use various projections as pivots </a:t>
            </a:r>
            <a:r>
              <a:rPr lang="en-US" dirty="0" smtClean="0"/>
              <a:t>against which </a:t>
            </a:r>
            <a:r>
              <a:rPr lang="en-US" dirty="0"/>
              <a:t>they can push as they move forward. </a:t>
            </a:r>
            <a:endParaRPr lang="en-US" dirty="0" smtClean="0"/>
          </a:p>
          <a:p>
            <a:r>
              <a:rPr lang="en-US" dirty="0" smtClean="0"/>
              <a:t>With </a:t>
            </a:r>
            <a:r>
              <a:rPr lang="en-US" dirty="0"/>
              <a:t>this method, the </a:t>
            </a:r>
            <a:r>
              <a:rPr lang="en-US" dirty="0" smtClean="0"/>
              <a:t>body moves </a:t>
            </a:r>
            <a:r>
              <a:rPr lang="en-US" dirty="0"/>
              <a:t>in S-curves as it follows the head.</a:t>
            </a:r>
          </a:p>
        </p:txBody>
      </p:sp>
      <p:pic>
        <p:nvPicPr>
          <p:cNvPr id="4" name="Picture 3"/>
          <p:cNvPicPr>
            <a:picLocks noChangeAspect="1"/>
          </p:cNvPicPr>
          <p:nvPr/>
        </p:nvPicPr>
        <p:blipFill>
          <a:blip r:embed="rId2"/>
          <a:stretch>
            <a:fillRect/>
          </a:stretch>
        </p:blipFill>
        <p:spPr>
          <a:xfrm>
            <a:off x="5527362" y="1808225"/>
            <a:ext cx="3473083" cy="2357767"/>
          </a:xfrm>
          <a:prstGeom prst="rect">
            <a:avLst/>
          </a:prstGeom>
        </p:spPr>
      </p:pic>
    </p:spTree>
    <p:extLst>
      <p:ext uri="{BB962C8B-B14F-4D97-AF65-F5344CB8AC3E}">
        <p14:creationId xmlns:p14="http://schemas.microsoft.com/office/powerpoint/2010/main" val="27752695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4"/>
          </a:xfrm>
        </p:spPr>
        <p:txBody>
          <a:bodyPr/>
          <a:lstStyle/>
          <a:p>
            <a:r>
              <a:rPr lang="en-US" dirty="0" smtClean="0"/>
              <a:t>Requirement 7</a:t>
            </a:r>
            <a:endParaRPr lang="en-US" dirty="0"/>
          </a:p>
        </p:txBody>
      </p:sp>
      <p:sp>
        <p:nvSpPr>
          <p:cNvPr id="3" name="Content Placeholder 2"/>
          <p:cNvSpPr>
            <a:spLocks noGrp="1"/>
          </p:cNvSpPr>
          <p:nvPr>
            <p:ph idx="1"/>
          </p:nvPr>
        </p:nvSpPr>
        <p:spPr>
          <a:xfrm>
            <a:off x="448966" y="1808225"/>
            <a:ext cx="8246070" cy="3054100"/>
          </a:xfrm>
        </p:spPr>
        <p:txBody>
          <a:bodyPr>
            <a:normAutofit/>
          </a:bodyPr>
          <a:lstStyle/>
          <a:p>
            <a:pPr marL="0" indent="0">
              <a:buNone/>
            </a:pPr>
            <a:r>
              <a:rPr lang="en-US" sz="1800" dirty="0" smtClean="0"/>
              <a:t>Describe </a:t>
            </a:r>
            <a:r>
              <a:rPr lang="en-US" sz="1800" dirty="0"/>
              <a:t>in detail six venomous snakes and the one venomous lizard found in the United States. Describe their habits and geographic range. Tell what you should do in case of a bite by a venomous species</a:t>
            </a:r>
            <a:r>
              <a:rPr lang="en-US" sz="1800" dirty="0" smtClean="0"/>
              <a:t>.</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80" y="739290"/>
            <a:ext cx="914400" cy="9334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0467" y="2877160"/>
            <a:ext cx="3503065" cy="1926686"/>
          </a:xfrm>
          <a:prstGeom prst="rect">
            <a:avLst/>
          </a:prstGeom>
        </p:spPr>
      </p:pic>
    </p:spTree>
    <p:extLst>
      <p:ext uri="{BB962C8B-B14F-4D97-AF65-F5344CB8AC3E}">
        <p14:creationId xmlns:p14="http://schemas.microsoft.com/office/powerpoint/2010/main" val="28947342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70" y="50717"/>
            <a:ext cx="8246070" cy="763524"/>
          </a:xfrm>
        </p:spPr>
        <p:txBody>
          <a:bodyPr>
            <a:normAutofit/>
          </a:bodyPr>
          <a:lstStyle/>
          <a:p>
            <a:r>
              <a:rPr lang="en-US" dirty="0" smtClean="0"/>
              <a:t>Timber Rattlesnake</a:t>
            </a:r>
            <a:endParaRPr lang="en-US" dirty="0"/>
          </a:p>
        </p:txBody>
      </p:sp>
      <p:sp>
        <p:nvSpPr>
          <p:cNvPr id="3" name="Content Placeholder 2"/>
          <p:cNvSpPr>
            <a:spLocks noGrp="1"/>
          </p:cNvSpPr>
          <p:nvPr>
            <p:ph idx="1"/>
          </p:nvPr>
        </p:nvSpPr>
        <p:spPr>
          <a:xfrm>
            <a:off x="143556" y="1655521"/>
            <a:ext cx="6497474" cy="3487980"/>
          </a:xfrm>
        </p:spPr>
        <p:txBody>
          <a:bodyPr>
            <a:normAutofit/>
          </a:bodyPr>
          <a:lstStyle/>
          <a:p>
            <a:pPr>
              <a:spcBef>
                <a:spcPts val="0"/>
              </a:spcBef>
            </a:pPr>
            <a:r>
              <a:rPr lang="en-US" sz="1100" b="1" dirty="0" smtClean="0">
                <a:solidFill>
                  <a:srgbClr val="FFFF00"/>
                </a:solidFill>
                <a:effectLst>
                  <a:outerShdw blurRad="38100" dist="38100" dir="2700000" algn="tl">
                    <a:srgbClr val="000000">
                      <a:alpha val="43137"/>
                    </a:srgbClr>
                  </a:outerShdw>
                </a:effectLst>
              </a:rPr>
              <a:t>Characteristics: </a:t>
            </a:r>
            <a:r>
              <a:rPr lang="en-US" sz="1100" dirty="0"/>
              <a:t>Timber </a:t>
            </a:r>
            <a:r>
              <a:rPr lang="en-US" sz="1100" dirty="0" smtClean="0"/>
              <a:t>rattlesnakes </a:t>
            </a:r>
            <a:r>
              <a:rPr lang="en-US" sz="1100" dirty="0"/>
              <a:t>have a broad, triangular </a:t>
            </a:r>
            <a:r>
              <a:rPr lang="en-US" sz="1100" dirty="0" smtClean="0"/>
              <a:t>head and </a:t>
            </a:r>
            <a:r>
              <a:rPr lang="en-US" sz="1100" dirty="0" smtClean="0"/>
              <a:t>are </a:t>
            </a:r>
            <a:r>
              <a:rPr lang="en-US" sz="1100" dirty="0"/>
              <a:t>the </a:t>
            </a:r>
            <a:r>
              <a:rPr lang="en-US" sz="1100" dirty="0" smtClean="0"/>
              <a:t>third </a:t>
            </a:r>
            <a:r>
              <a:rPr lang="en-US" sz="1100" dirty="0"/>
              <a:t>largest venomous snake in </a:t>
            </a:r>
            <a:r>
              <a:rPr lang="en-US" sz="1100" dirty="0" smtClean="0"/>
              <a:t>the </a:t>
            </a:r>
            <a:r>
              <a:rPr lang="en-US" sz="1100" dirty="0" smtClean="0"/>
              <a:t>U.S. </a:t>
            </a:r>
            <a:r>
              <a:rPr lang="en-US" sz="1100" dirty="0"/>
              <a:t>Adult timber rattlesnakes reach a length of 36 to 40 inches (91 to 101 cm), and weigh 1.3 to 2 pounds (0.58 to 0.9 kg). They have a heavy, light yellow, gray or greenish-white body with a rust-colored strip along the length of their bac and a black tail is tipped with rattles. Timber rattlesnakes have yellow eyes with elliptical or cat-like pupils. Twenty to 29 dark, V-shaped crossbars with jagged edges form a distinctive pattern across their back. </a:t>
            </a:r>
            <a:endParaRPr lang="en-US" sz="1100" dirty="0" smtClean="0"/>
          </a:p>
          <a:p>
            <a:pPr>
              <a:spcBef>
                <a:spcPts val="0"/>
              </a:spcBef>
            </a:pPr>
            <a:r>
              <a:rPr lang="en-US" sz="1100" b="1" dirty="0" smtClean="0">
                <a:solidFill>
                  <a:srgbClr val="FFFF00"/>
                </a:solidFill>
                <a:effectLst>
                  <a:outerShdw blurRad="38100" dist="38100" dir="2700000" algn="tl">
                    <a:srgbClr val="000000">
                      <a:alpha val="43137"/>
                    </a:srgbClr>
                  </a:outerShdw>
                </a:effectLst>
              </a:rPr>
              <a:t>Distribution: </a:t>
            </a:r>
            <a:r>
              <a:rPr lang="en-US" sz="1100" dirty="0"/>
              <a:t>Timber rattlesnakes are found in the eastern United States from southern Minnesota and southern New Hampshire, south to east Texas and north Florida. They inhabit deciduous forests in rugged terrain. During the summer, </a:t>
            </a:r>
            <a:r>
              <a:rPr lang="en-US" sz="1100" dirty="0" smtClean="0"/>
              <a:t>pregnant </a:t>
            </a:r>
            <a:r>
              <a:rPr lang="en-US" sz="1100" dirty="0"/>
              <a:t>females seem to prefer open, rocky ledges where the temperatures are higher, while males and </a:t>
            </a:r>
            <a:r>
              <a:rPr lang="en-US" sz="1100" dirty="0" smtClean="0"/>
              <a:t>non-pregnant </a:t>
            </a:r>
            <a:r>
              <a:rPr lang="en-US" sz="1100" dirty="0"/>
              <a:t>females tend to spend more time in cooler, denser woodland with the more closed forest canopy. These snakes can also be found in swampy areas and floodplains, wet pine flatwoods, river bottoms, hydric hammocks, lowland cane thickets, and hardwood forests.</a:t>
            </a:r>
            <a:endParaRPr lang="en-US" sz="1100" dirty="0" smtClean="0"/>
          </a:p>
          <a:p>
            <a:pPr>
              <a:spcBef>
                <a:spcPts val="0"/>
              </a:spcBef>
            </a:pPr>
            <a:r>
              <a:rPr lang="en-US" sz="1100" b="1" dirty="0" smtClean="0">
                <a:solidFill>
                  <a:srgbClr val="FFFF00"/>
                </a:solidFill>
                <a:effectLst>
                  <a:outerShdw blurRad="38100" dist="38100" dir="2700000" algn="tl">
                    <a:srgbClr val="000000">
                      <a:alpha val="43137"/>
                    </a:srgbClr>
                  </a:outerShdw>
                </a:effectLst>
              </a:rPr>
              <a:t>Habits and Lifestyle: </a:t>
            </a:r>
            <a:r>
              <a:rPr lang="en-US" sz="1100" dirty="0" smtClean="0"/>
              <a:t>Timber </a:t>
            </a:r>
            <a:r>
              <a:rPr lang="en-US" sz="1100" dirty="0"/>
              <a:t>rattlesnakes are active in the day and night but spend most of their time coiled in a resting posture, waiting for prey to cross their path. Timber rattlesnakes are generally solitary creatures. They prefer to hunt alone but during the winter, they often </a:t>
            </a:r>
            <a:r>
              <a:rPr lang="en-US" sz="1100" dirty="0" smtClean="0"/>
              <a:t>hibernate </a:t>
            </a:r>
            <a:r>
              <a:rPr lang="en-US" sz="1100" dirty="0"/>
              <a:t>in dens, in limestone crevices, often together with copperheads and Black rat snakes. </a:t>
            </a:r>
          </a:p>
          <a:p>
            <a:pPr>
              <a:spcBef>
                <a:spcPts val="0"/>
              </a:spcBef>
            </a:pPr>
            <a:r>
              <a:rPr lang="en-US" sz="1100" b="1" dirty="0" smtClean="0">
                <a:solidFill>
                  <a:srgbClr val="FFFF00"/>
                </a:solidFill>
                <a:effectLst>
                  <a:outerShdw blurRad="38100" dist="38100" dir="2700000" algn="tl">
                    <a:srgbClr val="000000">
                      <a:alpha val="43137"/>
                    </a:srgbClr>
                  </a:outerShdw>
                </a:effectLst>
              </a:rPr>
              <a:t>Diet and Nutrition: </a:t>
            </a:r>
            <a:r>
              <a:rPr lang="en-US" sz="1100" dirty="0"/>
              <a:t>Timber rattlesnakes are carnivores and their diet includes mainly small mammals. They also prey on small birds, frogs, other small animals, including other snakes.</a:t>
            </a:r>
            <a:endParaRPr lang="en-US" sz="1100" dirty="0" smtClean="0"/>
          </a:p>
        </p:txBody>
      </p:sp>
      <p:pic>
        <p:nvPicPr>
          <p:cNvPr id="4" name="Picture 3"/>
          <p:cNvPicPr>
            <a:picLocks noChangeAspect="1"/>
          </p:cNvPicPr>
          <p:nvPr/>
        </p:nvPicPr>
        <p:blipFill rotWithShape="1">
          <a:blip r:embed="rId2"/>
          <a:srcRect t="15707"/>
          <a:stretch/>
        </p:blipFill>
        <p:spPr>
          <a:xfrm>
            <a:off x="6641029" y="2518939"/>
            <a:ext cx="2437344" cy="245836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1029" y="854649"/>
            <a:ext cx="2437344" cy="1623881"/>
          </a:xfrm>
          <a:prstGeom prst="rect">
            <a:avLst/>
          </a:prstGeom>
        </p:spPr>
      </p:pic>
    </p:spTree>
    <p:extLst>
      <p:ext uri="{BB962C8B-B14F-4D97-AF65-F5344CB8AC3E}">
        <p14:creationId xmlns:p14="http://schemas.microsoft.com/office/powerpoint/2010/main" val="4915096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214" y="109220"/>
            <a:ext cx="8246070" cy="763524"/>
          </a:xfrm>
        </p:spPr>
        <p:txBody>
          <a:bodyPr>
            <a:normAutofit/>
          </a:bodyPr>
          <a:lstStyle/>
          <a:p>
            <a:r>
              <a:rPr lang="en-US" dirty="0" smtClean="0"/>
              <a:t>Prairie Rattlesnake</a:t>
            </a:r>
            <a:endParaRPr lang="en-US" dirty="0"/>
          </a:p>
        </p:txBody>
      </p:sp>
      <p:sp>
        <p:nvSpPr>
          <p:cNvPr id="3" name="Content Placeholder 2"/>
          <p:cNvSpPr>
            <a:spLocks noGrp="1"/>
          </p:cNvSpPr>
          <p:nvPr>
            <p:ph idx="1"/>
          </p:nvPr>
        </p:nvSpPr>
        <p:spPr>
          <a:xfrm>
            <a:off x="143556" y="1655520"/>
            <a:ext cx="6265448" cy="3359510"/>
          </a:xfrm>
        </p:spPr>
        <p:txBody>
          <a:bodyPr>
            <a:normAutofit fontScale="40000" lnSpcReduction="20000"/>
          </a:bodyPr>
          <a:lstStyle/>
          <a:p>
            <a:pPr>
              <a:lnSpc>
                <a:spcPct val="120000"/>
              </a:lnSpc>
              <a:spcBef>
                <a:spcPts val="0"/>
              </a:spcBef>
            </a:pPr>
            <a:r>
              <a:rPr lang="en-US" b="1" dirty="0" smtClean="0">
                <a:solidFill>
                  <a:srgbClr val="FFFF00"/>
                </a:solidFill>
                <a:effectLst>
                  <a:outerShdw blurRad="38100" dist="38100" dir="2700000" algn="tl">
                    <a:srgbClr val="000000">
                      <a:alpha val="43137"/>
                    </a:srgbClr>
                  </a:outerShdw>
                </a:effectLst>
              </a:rPr>
              <a:t>Characteristics:</a:t>
            </a:r>
            <a:r>
              <a:rPr lang="en-US" dirty="0" smtClean="0"/>
              <a:t> Prairie </a:t>
            </a:r>
            <a:r>
              <a:rPr lang="en-US" dirty="0"/>
              <a:t>rattlesnakes are venomous pit vipers native to western North America. These snakes are usually lightly colored in hues of brown. Patches of dark brown are often distributed </a:t>
            </a:r>
            <a:r>
              <a:rPr lang="en-US" dirty="0" smtClean="0"/>
              <a:t>on the dorsal side. </a:t>
            </a:r>
            <a:r>
              <a:rPr lang="en-US" dirty="0"/>
              <a:t>A color band may be seen at the back of the eye. The western rattlesnake group carries the distinctive triangle-shaped head and pit sensory organs on either side of the head</a:t>
            </a:r>
            <a:r>
              <a:rPr lang="en-US" dirty="0" smtClean="0"/>
              <a:t>.</a:t>
            </a:r>
          </a:p>
          <a:p>
            <a:pPr>
              <a:lnSpc>
                <a:spcPct val="120000"/>
              </a:lnSpc>
              <a:spcBef>
                <a:spcPts val="0"/>
              </a:spcBef>
            </a:pPr>
            <a:r>
              <a:rPr lang="en-US" b="1" dirty="0" smtClean="0">
                <a:solidFill>
                  <a:srgbClr val="FFFF00"/>
                </a:solidFill>
                <a:effectLst>
                  <a:outerShdw blurRad="38100" dist="38100" dir="2700000" algn="tl">
                    <a:srgbClr val="000000">
                      <a:alpha val="43137"/>
                    </a:srgbClr>
                  </a:outerShdw>
                </a:effectLst>
              </a:rPr>
              <a:t>Distribution:</a:t>
            </a:r>
            <a:r>
              <a:rPr lang="en-US" dirty="0" smtClean="0"/>
              <a:t> Prairie </a:t>
            </a:r>
            <a:r>
              <a:rPr lang="en-US" dirty="0"/>
              <a:t>rattlesnakes are found over much of the Great Plains, the eastern foothills and some </a:t>
            </a:r>
            <a:r>
              <a:rPr lang="en-US" dirty="0" smtClean="0"/>
              <a:t>valleys </a:t>
            </a:r>
            <a:r>
              <a:rPr lang="en-US" dirty="0"/>
              <a:t>of the Rocky Mountains, from southwestern Canada through the United States to northern Mexico. Prairie rattlesnakes seem to prefer dry areas with moderate vegetation coverage. </a:t>
            </a:r>
            <a:endParaRPr lang="en-US" dirty="0" smtClean="0"/>
          </a:p>
          <a:p>
            <a:pPr>
              <a:lnSpc>
                <a:spcPct val="120000"/>
              </a:lnSpc>
              <a:spcBef>
                <a:spcPts val="0"/>
              </a:spcBef>
            </a:pPr>
            <a:r>
              <a:rPr lang="en-US" b="1" dirty="0" smtClean="0">
                <a:solidFill>
                  <a:srgbClr val="FFFF00"/>
                </a:solidFill>
                <a:effectLst>
                  <a:outerShdw blurRad="38100" dist="38100" dir="2700000" algn="tl">
                    <a:srgbClr val="000000">
                      <a:alpha val="43137"/>
                    </a:srgbClr>
                  </a:outerShdw>
                </a:effectLst>
              </a:rPr>
              <a:t>Habits and Lifestyle: </a:t>
            </a:r>
            <a:r>
              <a:rPr lang="en-US" dirty="0" smtClean="0"/>
              <a:t>They </a:t>
            </a:r>
            <a:r>
              <a:rPr lang="en-US" dirty="0"/>
              <a:t>are typically active </a:t>
            </a:r>
            <a:r>
              <a:rPr lang="en-US" dirty="0" smtClean="0"/>
              <a:t>during the day </a:t>
            </a:r>
            <a:r>
              <a:rPr lang="en-US" dirty="0"/>
              <a:t>in cooler weather and nocturnally during hot weather. Prairie rattlesnakes have poor eyesight and in order to find prey, they use their heat-sensitive pits or their forked tongue that picks up airborne scents. These snakes generally live alone but hibernate communally during cold winter months. They are not considered to be very aggressive but will defend themselves if threatened or injured. As with other rattlesnake species, Prairie rattlesnakes will rapidly vibrate their tails, which produces a unique rasping sound to warn intruders. </a:t>
            </a:r>
            <a:endParaRPr lang="en-US" dirty="0" smtClean="0"/>
          </a:p>
          <a:p>
            <a:pPr>
              <a:lnSpc>
                <a:spcPct val="120000"/>
              </a:lnSpc>
              <a:spcBef>
                <a:spcPts val="0"/>
              </a:spcBef>
            </a:pPr>
            <a:r>
              <a:rPr lang="en-US" b="1" dirty="0" smtClean="0">
                <a:solidFill>
                  <a:srgbClr val="FFFF00"/>
                </a:solidFill>
                <a:effectLst>
                  <a:outerShdw blurRad="38100" dist="38100" dir="2700000" algn="tl">
                    <a:srgbClr val="000000">
                      <a:alpha val="43137"/>
                    </a:srgbClr>
                  </a:outerShdw>
                </a:effectLst>
              </a:rPr>
              <a:t>Diet and Nutrition: </a:t>
            </a:r>
            <a:r>
              <a:rPr lang="en-US" dirty="0" smtClean="0"/>
              <a:t>Prairie </a:t>
            </a:r>
            <a:r>
              <a:rPr lang="en-US" dirty="0"/>
              <a:t>rattlesnakes are carnivores and prefer to prey on small mammals, such as ground squirrels, ground nesting birds, mice, rats, small rabbits, and prairie dogs. They will occasionally feed on amphibians and reptiles, and sometimes even other snakes. </a:t>
            </a:r>
          </a:p>
        </p:txBody>
      </p:sp>
      <p:pic>
        <p:nvPicPr>
          <p:cNvPr id="4" name="Picture 3"/>
          <p:cNvPicPr>
            <a:picLocks noChangeAspect="1"/>
          </p:cNvPicPr>
          <p:nvPr/>
        </p:nvPicPr>
        <p:blipFill>
          <a:blip r:embed="rId2"/>
          <a:stretch>
            <a:fillRect/>
          </a:stretch>
        </p:blipFill>
        <p:spPr>
          <a:xfrm>
            <a:off x="7015280" y="2533528"/>
            <a:ext cx="1759299" cy="252982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9004" y="1021044"/>
            <a:ext cx="2728080" cy="1500444"/>
          </a:xfrm>
          <a:prstGeom prst="rect">
            <a:avLst/>
          </a:prstGeom>
        </p:spPr>
      </p:pic>
    </p:spTree>
    <p:extLst>
      <p:ext uri="{BB962C8B-B14F-4D97-AF65-F5344CB8AC3E}">
        <p14:creationId xmlns:p14="http://schemas.microsoft.com/office/powerpoint/2010/main" val="3271845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972" y="92830"/>
            <a:ext cx="8246070" cy="763524"/>
          </a:xfrm>
        </p:spPr>
        <p:txBody>
          <a:bodyPr>
            <a:normAutofit/>
          </a:bodyPr>
          <a:lstStyle/>
          <a:p>
            <a:r>
              <a:rPr lang="en-US" dirty="0" smtClean="0"/>
              <a:t>Eastern Diamondback Rattlesnake</a:t>
            </a:r>
            <a:endParaRPr lang="en-US" dirty="0"/>
          </a:p>
        </p:txBody>
      </p:sp>
      <p:sp>
        <p:nvSpPr>
          <p:cNvPr id="3" name="Content Placeholder 2"/>
          <p:cNvSpPr>
            <a:spLocks noGrp="1"/>
          </p:cNvSpPr>
          <p:nvPr>
            <p:ph idx="1"/>
          </p:nvPr>
        </p:nvSpPr>
        <p:spPr>
          <a:xfrm>
            <a:off x="143556" y="1655520"/>
            <a:ext cx="6566314" cy="3487980"/>
          </a:xfrm>
        </p:spPr>
        <p:txBody>
          <a:bodyPr>
            <a:normAutofit fontScale="40000" lnSpcReduction="20000"/>
          </a:bodyPr>
          <a:lstStyle/>
          <a:p>
            <a:pPr>
              <a:lnSpc>
                <a:spcPct val="120000"/>
              </a:lnSpc>
              <a:spcBef>
                <a:spcPts val="0"/>
              </a:spcBef>
            </a:pPr>
            <a:r>
              <a:rPr lang="en-US" b="1" dirty="0" smtClean="0">
                <a:solidFill>
                  <a:srgbClr val="FFFF00"/>
                </a:solidFill>
                <a:effectLst>
                  <a:outerShdw blurRad="38100" dist="38100" dir="2700000" algn="tl">
                    <a:srgbClr val="000000">
                      <a:alpha val="43137"/>
                    </a:srgbClr>
                  </a:outerShdw>
                </a:effectLst>
              </a:rPr>
              <a:t>Characteristics:</a:t>
            </a:r>
            <a:r>
              <a:rPr lang="en-US" dirty="0" smtClean="0"/>
              <a:t> The </a:t>
            </a:r>
            <a:r>
              <a:rPr lang="en-US" dirty="0"/>
              <a:t>Eastern diamondback rattlesnake is a venomous pit viper native to the southeastern United States. It is the heaviest venomous snake in the Americas and the largest rattlesnake. These rattlesnakes have brownish, brownish-yellow, brownish-gray or olive ground color, overlaid with a series of 24-35 dark brown to black diamonds with slightly lighter centers. Each of these diamond-shaped blotches is outlined with a row of cream or yellowish scales</a:t>
            </a:r>
            <a:r>
              <a:rPr lang="en-US" dirty="0" smtClean="0"/>
              <a:t>.</a:t>
            </a:r>
          </a:p>
          <a:p>
            <a:pPr>
              <a:lnSpc>
                <a:spcPct val="120000"/>
              </a:lnSpc>
              <a:spcBef>
                <a:spcPts val="0"/>
              </a:spcBef>
            </a:pPr>
            <a:r>
              <a:rPr lang="en-US" b="1" dirty="0" smtClean="0">
                <a:solidFill>
                  <a:srgbClr val="FFFF00"/>
                </a:solidFill>
                <a:effectLst>
                  <a:outerShdw blurRad="38100" dist="38100" dir="2700000" algn="tl">
                    <a:srgbClr val="000000">
                      <a:alpha val="43137"/>
                    </a:srgbClr>
                  </a:outerShdw>
                </a:effectLst>
              </a:rPr>
              <a:t>Distribution:</a:t>
            </a:r>
            <a:r>
              <a:rPr lang="en-US" dirty="0" smtClean="0"/>
              <a:t> Eastern </a:t>
            </a:r>
            <a:r>
              <a:rPr lang="en-US" dirty="0"/>
              <a:t>diamondback rattlesnakes are found in the southeastern United States from southeastern North Carolina, south along the coastal plain through peninsular Florida to the Florida Keys, and west along the Gulf Coast through southern Alabama and Mississippi to southeastern Louisiana. They inhabit upland dry pine forest, pine and palmetto flatwoods, </a:t>
            </a:r>
            <a:r>
              <a:rPr lang="en-US" dirty="0" smtClean="0"/>
              <a:t>sand hills </a:t>
            </a:r>
            <a:r>
              <a:rPr lang="en-US" dirty="0"/>
              <a:t>and coastal maritime hammocks, longleaf pine/turkey oak habitats, grass-sedge marshes, and swamp forest, cypress swamps, mesic hammocks, sandy mixed woodlands, xeric hammocks, and salt marshes, as well as wet prairies during dry periods. </a:t>
            </a:r>
          </a:p>
          <a:p>
            <a:pPr>
              <a:lnSpc>
                <a:spcPct val="120000"/>
              </a:lnSpc>
              <a:spcBef>
                <a:spcPts val="0"/>
              </a:spcBef>
            </a:pPr>
            <a:r>
              <a:rPr lang="en-US" b="1" dirty="0" smtClean="0">
                <a:solidFill>
                  <a:srgbClr val="FFFF00"/>
                </a:solidFill>
                <a:effectLst>
                  <a:outerShdw blurRad="38100" dist="38100" dir="2700000" algn="tl">
                    <a:srgbClr val="000000">
                      <a:alpha val="43137"/>
                    </a:srgbClr>
                  </a:outerShdw>
                </a:effectLst>
              </a:rPr>
              <a:t>Habits and Lifestyle: </a:t>
            </a:r>
            <a:r>
              <a:rPr lang="en-US" dirty="0" smtClean="0"/>
              <a:t>Eastern </a:t>
            </a:r>
            <a:r>
              <a:rPr lang="en-US" dirty="0"/>
              <a:t>diamondback rattlesnakes are solitary and frequently shelter by tunneling in gopher and tortoise burrows, emerging in the early morning or afternoon to bask. During cold winter months in some areas of their range, Eastern diamondbacks hibernate usually in mammal burrows, hollow logs, or among tree roots</a:t>
            </a:r>
            <a:r>
              <a:rPr lang="en-US" dirty="0" smtClean="0"/>
              <a:t>.</a:t>
            </a:r>
          </a:p>
          <a:p>
            <a:pPr>
              <a:lnSpc>
                <a:spcPct val="120000"/>
              </a:lnSpc>
              <a:spcBef>
                <a:spcPts val="0"/>
              </a:spcBef>
            </a:pPr>
            <a:r>
              <a:rPr lang="en-US" b="1" dirty="0" smtClean="0">
                <a:solidFill>
                  <a:srgbClr val="FFFF00"/>
                </a:solidFill>
                <a:effectLst>
                  <a:outerShdw blurRad="38100" dist="38100" dir="2700000" algn="tl">
                    <a:srgbClr val="000000">
                      <a:alpha val="43137"/>
                    </a:srgbClr>
                  </a:outerShdw>
                </a:effectLst>
              </a:rPr>
              <a:t>Diet and Nutrition: </a:t>
            </a:r>
            <a:r>
              <a:rPr lang="en-US" dirty="0" smtClean="0"/>
              <a:t>Eastern </a:t>
            </a:r>
            <a:r>
              <a:rPr lang="en-US" dirty="0"/>
              <a:t>diamondback rattlesnakes are carnivores. They feed on small mammals, especially rabbits and rice rats, birds and large insects.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4604" y="2760151"/>
            <a:ext cx="2286000" cy="20002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4604" y="1469764"/>
            <a:ext cx="2286000" cy="1283969"/>
          </a:xfrm>
          <a:prstGeom prst="rect">
            <a:avLst/>
          </a:prstGeom>
        </p:spPr>
      </p:pic>
    </p:spTree>
    <p:extLst>
      <p:ext uri="{BB962C8B-B14F-4D97-AF65-F5344CB8AC3E}">
        <p14:creationId xmlns:p14="http://schemas.microsoft.com/office/powerpoint/2010/main" val="552841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4"/>
          </a:xfrm>
        </p:spPr>
        <p:txBody>
          <a:bodyPr/>
          <a:lstStyle/>
          <a:p>
            <a:r>
              <a:rPr lang="en-US" dirty="0" smtClean="0"/>
              <a:t>Requirements</a:t>
            </a:r>
            <a:endParaRPr lang="en-US" dirty="0"/>
          </a:p>
        </p:txBody>
      </p:sp>
      <p:sp>
        <p:nvSpPr>
          <p:cNvPr id="3" name="Content Placeholder 2"/>
          <p:cNvSpPr>
            <a:spLocks noGrp="1"/>
          </p:cNvSpPr>
          <p:nvPr>
            <p:ph idx="1"/>
          </p:nvPr>
        </p:nvSpPr>
        <p:spPr>
          <a:xfrm>
            <a:off x="448966" y="1808225"/>
            <a:ext cx="8246070" cy="1985165"/>
          </a:xfrm>
        </p:spPr>
        <p:txBody>
          <a:bodyPr>
            <a:normAutofit fontScale="70000" lnSpcReduction="20000"/>
          </a:bodyPr>
          <a:lstStyle/>
          <a:p>
            <a:pPr marL="230188" indent="-230188">
              <a:buFont typeface="+mj-lt"/>
              <a:buAutoNum type="arabicPeriod" startAt="8"/>
            </a:pPr>
            <a:r>
              <a:rPr lang="en-US" sz="2300" dirty="0" smtClean="0"/>
              <a:t>Do </a:t>
            </a:r>
            <a:r>
              <a:rPr lang="en-US" sz="2300" dirty="0"/>
              <a:t>ONE of the following:</a:t>
            </a:r>
          </a:p>
          <a:p>
            <a:pPr marL="460375" lvl="1" indent="-230188">
              <a:buFont typeface="+mj-lt"/>
              <a:buAutoNum type="alphaLcPeriod"/>
            </a:pPr>
            <a:r>
              <a:rPr lang="en-US" sz="2300" dirty="0"/>
              <a:t>Maintain one or more reptiles or amphibians for at least a month. Record food accepted, eating methods, changes in coloration, shedding of skins, and general habits; or keep the eggs of a reptile from the time of laying until hatching; or keep the eggs of an amphibian from the time of laying until their transformation into tadpoles (frogs) or larvae (salamanders). Whichever you chose, keep records of and report to your counselor how you cared for your animal/eggs/larvae to include lighting, habitat, temperature and humidity maintenance, and any veterinary care requirements</a:t>
            </a:r>
            <a:r>
              <a:rPr lang="en-US" sz="2300" dirty="0" smtClean="0"/>
              <a:t>.</a:t>
            </a:r>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80" y="739290"/>
            <a:ext cx="914400" cy="933450"/>
          </a:xfrm>
          <a:prstGeom prst="rect">
            <a:avLst/>
          </a:prstGeom>
        </p:spPr>
      </p:pic>
    </p:spTree>
    <p:extLst>
      <p:ext uri="{BB962C8B-B14F-4D97-AF65-F5344CB8AC3E}">
        <p14:creationId xmlns:p14="http://schemas.microsoft.com/office/powerpoint/2010/main" val="7297663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70" y="136160"/>
            <a:ext cx="8246070" cy="763524"/>
          </a:xfrm>
        </p:spPr>
        <p:txBody>
          <a:bodyPr>
            <a:normAutofit/>
          </a:bodyPr>
          <a:lstStyle/>
          <a:p>
            <a:r>
              <a:rPr lang="en-US" dirty="0" smtClean="0"/>
              <a:t>Western Diamondback Rattlesnake</a:t>
            </a:r>
            <a:endParaRPr lang="en-US" dirty="0"/>
          </a:p>
        </p:txBody>
      </p:sp>
      <p:sp>
        <p:nvSpPr>
          <p:cNvPr id="3" name="Content Placeholder 2"/>
          <p:cNvSpPr>
            <a:spLocks noGrp="1"/>
          </p:cNvSpPr>
          <p:nvPr>
            <p:ph idx="1"/>
          </p:nvPr>
        </p:nvSpPr>
        <p:spPr>
          <a:xfrm>
            <a:off x="143556" y="1655520"/>
            <a:ext cx="6719020" cy="3487980"/>
          </a:xfrm>
        </p:spPr>
        <p:txBody>
          <a:bodyPr>
            <a:noAutofit/>
          </a:bodyPr>
          <a:lstStyle/>
          <a:p>
            <a:pPr>
              <a:spcBef>
                <a:spcPts val="0"/>
              </a:spcBef>
            </a:pPr>
            <a:r>
              <a:rPr lang="en-US" sz="1200" b="1" dirty="0" smtClean="0">
                <a:solidFill>
                  <a:srgbClr val="FFFF00"/>
                </a:solidFill>
                <a:effectLst>
                  <a:outerShdw blurRad="38100" dist="38100" dir="2700000" algn="tl">
                    <a:srgbClr val="000000">
                      <a:alpha val="43137"/>
                    </a:srgbClr>
                  </a:outerShdw>
                </a:effectLst>
              </a:rPr>
              <a:t>Characteristics:</a:t>
            </a:r>
            <a:r>
              <a:rPr lang="en-US" sz="1200" dirty="0" smtClean="0"/>
              <a:t> </a:t>
            </a:r>
            <a:r>
              <a:rPr lang="en-US" sz="1200" dirty="0"/>
              <a:t>The Western diamondback rattlesnake is a medium-sized venomous snake found in Northern America. The color pattern od these snakes generally consists of the dusty-looking gray-brown ground color, but it may also be pinkish-brown, brick red, yellowish, pinkish, or chalky white. This ground color is overlaid dorsally with a series of dorsal body blotches that are dark gray-brown to brown in color. Some of the first few blotches may be somewhat rectangular, but then become more hexagonal and eventually take on a distinctive diamond shape, hence the name "diamondback rattlesnake</a:t>
            </a:r>
            <a:r>
              <a:rPr lang="en-US" sz="1200" dirty="0" smtClean="0"/>
              <a:t>".</a:t>
            </a:r>
          </a:p>
          <a:p>
            <a:pPr>
              <a:spcBef>
                <a:spcPts val="0"/>
              </a:spcBef>
            </a:pPr>
            <a:r>
              <a:rPr lang="en-US" sz="1200" b="1" dirty="0" smtClean="0">
                <a:solidFill>
                  <a:srgbClr val="FFFF00"/>
                </a:solidFill>
                <a:effectLst>
                  <a:outerShdw blurRad="38100" dist="38100" dir="2700000" algn="tl">
                    <a:srgbClr val="000000">
                      <a:alpha val="43137"/>
                    </a:srgbClr>
                  </a:outerShdw>
                </a:effectLst>
              </a:rPr>
              <a:t>Distribution: </a:t>
            </a:r>
            <a:r>
              <a:rPr lang="en-US" sz="1200" dirty="0"/>
              <a:t>Western diamondback rattlesnakes are found in the United States from central Arkansas to southeastern and Central </a:t>
            </a:r>
            <a:r>
              <a:rPr lang="en-US" sz="1200" dirty="0" smtClean="0"/>
              <a:t>California.</a:t>
            </a:r>
          </a:p>
          <a:p>
            <a:pPr>
              <a:spcBef>
                <a:spcPts val="0"/>
              </a:spcBef>
            </a:pPr>
            <a:r>
              <a:rPr lang="en-US" sz="1200" b="1" dirty="0" smtClean="0">
                <a:solidFill>
                  <a:srgbClr val="FFFF00"/>
                </a:solidFill>
                <a:effectLst>
                  <a:outerShdw blurRad="38100" dist="38100" dir="2700000" algn="tl">
                    <a:srgbClr val="000000">
                      <a:alpha val="43137"/>
                    </a:srgbClr>
                  </a:outerShdw>
                </a:effectLst>
              </a:rPr>
              <a:t>Habits and </a:t>
            </a:r>
            <a:r>
              <a:rPr lang="en-US" sz="1200" b="1" dirty="0">
                <a:solidFill>
                  <a:srgbClr val="FFFF00"/>
                </a:solidFill>
                <a:effectLst>
                  <a:outerShdw blurRad="38100" dist="38100" dir="2700000" algn="tl">
                    <a:srgbClr val="000000">
                      <a:alpha val="43137"/>
                    </a:srgbClr>
                  </a:outerShdw>
                </a:effectLst>
              </a:rPr>
              <a:t>Lifestyle: </a:t>
            </a:r>
            <a:r>
              <a:rPr lang="en-US" sz="1200" dirty="0"/>
              <a:t>Western diamondback rattlesnakes are generally solitary creatures. These snakes hunt mainly at night or in the early morning. In the winter, they hibernate </a:t>
            </a:r>
            <a:r>
              <a:rPr lang="en-US" sz="1200" dirty="0" smtClean="0"/>
              <a:t>in </a:t>
            </a:r>
            <a:r>
              <a:rPr lang="en-US" sz="1200" dirty="0"/>
              <a:t>caves or burrows, sometimes with many other species of snakes. They are one of the more aggressive rattlesnake species in the </a:t>
            </a:r>
            <a:r>
              <a:rPr lang="en-US" sz="1200" dirty="0" smtClean="0"/>
              <a:t>US.</a:t>
            </a:r>
          </a:p>
          <a:p>
            <a:pPr>
              <a:spcBef>
                <a:spcPts val="0"/>
              </a:spcBef>
            </a:pPr>
            <a:r>
              <a:rPr lang="en-US" sz="1200" b="1" dirty="0" smtClean="0">
                <a:solidFill>
                  <a:srgbClr val="FFFF00"/>
                </a:solidFill>
                <a:effectLst>
                  <a:outerShdw blurRad="38100" dist="38100" dir="2700000" algn="tl">
                    <a:srgbClr val="000000">
                      <a:alpha val="43137"/>
                    </a:srgbClr>
                  </a:outerShdw>
                </a:effectLst>
              </a:rPr>
              <a:t>Diet and Nutrition:</a:t>
            </a:r>
            <a:r>
              <a:rPr lang="en-US" sz="1200" dirty="0" smtClean="0"/>
              <a:t> </a:t>
            </a:r>
            <a:r>
              <a:rPr lang="en-US" sz="1200" dirty="0"/>
              <a:t>Western diamondback rattlesnakes are carnivores. They feed on small mammals such as chipmunks, prairie dogs, voles, woodrats, rabbits, ground squirrels and also birds, lizards, and even fish.</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1725"/>
          <a:stretch/>
        </p:blipFill>
        <p:spPr>
          <a:xfrm>
            <a:off x="6859855" y="3029865"/>
            <a:ext cx="2225593" cy="179579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9673" y="1518193"/>
            <a:ext cx="2225775" cy="1511672"/>
          </a:xfrm>
          <a:prstGeom prst="rect">
            <a:avLst/>
          </a:prstGeom>
        </p:spPr>
      </p:pic>
    </p:spTree>
    <p:extLst>
      <p:ext uri="{BB962C8B-B14F-4D97-AF65-F5344CB8AC3E}">
        <p14:creationId xmlns:p14="http://schemas.microsoft.com/office/powerpoint/2010/main" val="1256367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75" y="169642"/>
            <a:ext cx="8246070" cy="763524"/>
          </a:xfrm>
        </p:spPr>
        <p:txBody>
          <a:bodyPr>
            <a:normAutofit/>
          </a:bodyPr>
          <a:lstStyle/>
          <a:p>
            <a:r>
              <a:rPr lang="en-US" sz="3000" dirty="0" smtClean="0"/>
              <a:t>North American Sidewinder Rattlesnake</a:t>
            </a:r>
            <a:endParaRPr lang="en-US" sz="3000" dirty="0"/>
          </a:p>
        </p:txBody>
      </p:sp>
      <p:sp>
        <p:nvSpPr>
          <p:cNvPr id="3" name="Content Placeholder 2"/>
          <p:cNvSpPr>
            <a:spLocks noGrp="1"/>
          </p:cNvSpPr>
          <p:nvPr>
            <p:ph idx="1"/>
          </p:nvPr>
        </p:nvSpPr>
        <p:spPr>
          <a:xfrm>
            <a:off x="143556" y="1655519"/>
            <a:ext cx="6566314" cy="3206805"/>
          </a:xfrm>
        </p:spPr>
        <p:txBody>
          <a:bodyPr>
            <a:normAutofit/>
          </a:bodyPr>
          <a:lstStyle/>
          <a:p>
            <a:pPr>
              <a:spcBef>
                <a:spcPts val="0"/>
              </a:spcBef>
            </a:pPr>
            <a:r>
              <a:rPr lang="en-US" sz="1200" b="1" dirty="0" smtClean="0">
                <a:solidFill>
                  <a:srgbClr val="FFFF00"/>
                </a:solidFill>
                <a:effectLst>
                  <a:outerShdw blurRad="38100" dist="38100" dir="2700000" algn="tl">
                    <a:srgbClr val="000000">
                      <a:alpha val="43137"/>
                    </a:srgbClr>
                  </a:outerShdw>
                </a:effectLst>
              </a:rPr>
              <a:t>Characteristics: </a:t>
            </a:r>
            <a:r>
              <a:rPr lang="en-US" sz="1200" dirty="0"/>
              <a:t>The color pattern of these snakes consists of a ground color that may be cream, buff, yellowish-brown, pink, or ash gray, overlaid with 28-47 dorsal </a:t>
            </a:r>
            <a:r>
              <a:rPr lang="en-US" sz="1200" dirty="0" smtClean="0"/>
              <a:t>blotches.</a:t>
            </a:r>
          </a:p>
          <a:p>
            <a:pPr>
              <a:spcBef>
                <a:spcPts val="0"/>
              </a:spcBef>
            </a:pPr>
            <a:r>
              <a:rPr lang="en-US" sz="1200" b="1" dirty="0">
                <a:solidFill>
                  <a:srgbClr val="FFFF00"/>
                </a:solidFill>
                <a:effectLst>
                  <a:outerShdw blurRad="38100" dist="38100" dir="2700000" algn="tl">
                    <a:srgbClr val="000000">
                      <a:alpha val="43137"/>
                    </a:srgbClr>
                  </a:outerShdw>
                </a:effectLst>
              </a:rPr>
              <a:t>Distribution: </a:t>
            </a:r>
            <a:r>
              <a:rPr lang="en-US" sz="1200" dirty="0"/>
              <a:t>Sidewinders are found in the southwestern United States and northwestern Mexico.</a:t>
            </a:r>
          </a:p>
          <a:p>
            <a:pPr>
              <a:spcBef>
                <a:spcPts val="0"/>
              </a:spcBef>
            </a:pPr>
            <a:r>
              <a:rPr lang="en-US" sz="1200" b="1" dirty="0">
                <a:solidFill>
                  <a:srgbClr val="FFFF00"/>
                </a:solidFill>
                <a:effectLst>
                  <a:outerShdw blurRad="38100" dist="38100" dir="2700000" algn="tl">
                    <a:srgbClr val="000000">
                      <a:alpha val="43137"/>
                    </a:srgbClr>
                  </a:outerShdw>
                </a:effectLst>
              </a:rPr>
              <a:t>Habits and Lifestyle: </a:t>
            </a:r>
            <a:r>
              <a:rPr lang="en-US" sz="1200" dirty="0"/>
              <a:t>They are nocturnal during hot months and become diurnal during the cooler months, which is roughly from November to March. In order to stay cool, sidewinders spend most of their time in rodent burrows, the rest time is spend lying coiled up partially buried in the sand waiting on prey. These snakes take their common name from an unusual form of locomotion. As their body progresses over loose sand, they form a letter J-shaped impression, with the tip of the hook pointing in the direction of travel. These snakes are generally lead a solitary life but may gather in groups during </a:t>
            </a:r>
            <a:r>
              <a:rPr lang="en-US" sz="1200" dirty="0" smtClean="0"/>
              <a:t>hibernation.</a:t>
            </a:r>
            <a:endParaRPr lang="en-US" sz="1200" dirty="0"/>
          </a:p>
          <a:p>
            <a:pPr>
              <a:spcBef>
                <a:spcPts val="0"/>
              </a:spcBef>
            </a:pPr>
            <a:r>
              <a:rPr lang="en-US" sz="1200" b="1" dirty="0">
                <a:solidFill>
                  <a:srgbClr val="FFFF00"/>
                </a:solidFill>
                <a:effectLst>
                  <a:outerShdw blurRad="38100" dist="38100" dir="2700000" algn="tl">
                    <a:srgbClr val="000000">
                      <a:alpha val="43137"/>
                    </a:srgbClr>
                  </a:outerShdw>
                </a:effectLst>
              </a:rPr>
              <a:t>Diet and Nutrition: </a:t>
            </a:r>
            <a:r>
              <a:rPr lang="en-US" sz="1200" dirty="0"/>
              <a:t>Sidewinders are carnivores. They feed on rodents such as mice and rats, but also lizards, snakes, and birds. Juveniles prefer to hunt lizards.</a:t>
            </a:r>
          </a:p>
          <a:p>
            <a:pPr>
              <a:spcBef>
                <a:spcPts val="0"/>
              </a:spcBef>
            </a:pPr>
            <a:endParaRPr lang="en-US" sz="1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2575" y="2877160"/>
            <a:ext cx="2195404" cy="164611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624" t="23280" r="28624" b="35156"/>
          <a:stretch/>
        </p:blipFill>
        <p:spPr>
          <a:xfrm>
            <a:off x="6862575" y="1633630"/>
            <a:ext cx="2213660" cy="1191971"/>
          </a:xfrm>
          <a:prstGeom prst="rect">
            <a:avLst/>
          </a:prstGeom>
        </p:spPr>
      </p:pic>
    </p:spTree>
    <p:extLst>
      <p:ext uri="{BB962C8B-B14F-4D97-AF65-F5344CB8AC3E}">
        <p14:creationId xmlns:p14="http://schemas.microsoft.com/office/powerpoint/2010/main" val="15799146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70" y="128470"/>
            <a:ext cx="8246070" cy="763524"/>
          </a:xfrm>
        </p:spPr>
        <p:txBody>
          <a:bodyPr>
            <a:normAutofit/>
          </a:bodyPr>
          <a:lstStyle/>
          <a:p>
            <a:r>
              <a:rPr lang="en-US" dirty="0" smtClean="0"/>
              <a:t>Pygmy Rattlesnake</a:t>
            </a:r>
            <a:endParaRPr lang="en-US" dirty="0"/>
          </a:p>
        </p:txBody>
      </p:sp>
      <p:sp>
        <p:nvSpPr>
          <p:cNvPr id="3" name="Content Placeholder 2"/>
          <p:cNvSpPr>
            <a:spLocks noGrp="1"/>
          </p:cNvSpPr>
          <p:nvPr>
            <p:ph idx="1"/>
          </p:nvPr>
        </p:nvSpPr>
        <p:spPr>
          <a:xfrm>
            <a:off x="143555" y="1655520"/>
            <a:ext cx="6694418" cy="3359510"/>
          </a:xfrm>
        </p:spPr>
        <p:txBody>
          <a:bodyPr>
            <a:normAutofit/>
          </a:bodyPr>
          <a:lstStyle/>
          <a:p>
            <a:pPr>
              <a:spcBef>
                <a:spcPts val="0"/>
              </a:spcBef>
            </a:pPr>
            <a:r>
              <a:rPr lang="en-US" sz="1200" b="1" dirty="0">
                <a:solidFill>
                  <a:srgbClr val="FFFF00"/>
                </a:solidFill>
                <a:effectLst>
                  <a:outerShdw blurRad="38100" dist="38100" dir="2700000" algn="tl">
                    <a:srgbClr val="000000">
                      <a:alpha val="43137"/>
                    </a:srgbClr>
                  </a:outerShdw>
                </a:effectLst>
              </a:rPr>
              <a:t>Characteristics:</a:t>
            </a:r>
            <a:r>
              <a:rPr lang="en-US" sz="1200" dirty="0"/>
              <a:t> The Pygmy rattlesnake is a small venomous snake native to the United States. The dorsal pattern of these snakes consists of a series of oval or subcircular spots with reasonably regular edges. The spots on the flanks are mostly round. </a:t>
            </a:r>
          </a:p>
          <a:p>
            <a:pPr>
              <a:spcBef>
                <a:spcPts val="0"/>
              </a:spcBef>
            </a:pPr>
            <a:r>
              <a:rPr lang="en-US" sz="1200" b="1" dirty="0">
                <a:solidFill>
                  <a:srgbClr val="FFFF00"/>
                </a:solidFill>
                <a:effectLst>
                  <a:outerShdw blurRad="38100" dist="38100" dir="2700000" algn="tl">
                    <a:srgbClr val="000000">
                      <a:alpha val="43137"/>
                    </a:srgbClr>
                  </a:outerShdw>
                </a:effectLst>
              </a:rPr>
              <a:t>Distribution:</a:t>
            </a:r>
            <a:r>
              <a:rPr lang="en-US" sz="1200" dirty="0"/>
              <a:t> Pygmy rattlesnakes are found in the Southeastern United States from southern and eastern North Carolina, south through peninsular Florida and west to East Texas and Oklahoma. These snakes tend to live in flatwoods, </a:t>
            </a:r>
            <a:r>
              <a:rPr lang="en-US" sz="1200" dirty="0" smtClean="0"/>
              <a:t>sand hills, </a:t>
            </a:r>
            <a:r>
              <a:rPr lang="en-US" sz="1200" dirty="0"/>
              <a:t>mixed forests, and floodplains. They are also found near lakes and marshes.</a:t>
            </a:r>
          </a:p>
          <a:p>
            <a:pPr>
              <a:spcBef>
                <a:spcPts val="0"/>
              </a:spcBef>
            </a:pPr>
            <a:r>
              <a:rPr lang="en-US" sz="1200" b="1" dirty="0">
                <a:solidFill>
                  <a:srgbClr val="FFFF00"/>
                </a:solidFill>
                <a:effectLst>
                  <a:outerShdw blurRad="38100" dist="38100" dir="2700000" algn="tl">
                    <a:srgbClr val="000000">
                      <a:alpha val="43137"/>
                    </a:srgbClr>
                  </a:outerShdw>
                </a:effectLst>
              </a:rPr>
              <a:t>Habits and Lifestyle: </a:t>
            </a:r>
            <a:r>
              <a:rPr lang="en-US" sz="1200" dirty="0"/>
              <a:t>Pygmy rattlesnakes are generally solitary and interact with each other only during the mating season. They are diurnal and usually seen in the summer sunning themselves or crossing the road late in the day. Pygmy rattlesnakes do not dig their own burrows, but rather use those dug by small rodents or Gopher tortoises. These snakes hunt their prey by active pursuit, grabbing and flipping it around while simultaneously injecting venom to prevent injury by the victim. They also ambush lizards such as skinks by using their tails as </a:t>
            </a:r>
            <a:r>
              <a:rPr lang="en-US" sz="1200" dirty="0" smtClean="0"/>
              <a:t>lures.</a:t>
            </a:r>
            <a:endParaRPr lang="en-US" sz="1200" dirty="0"/>
          </a:p>
          <a:p>
            <a:pPr>
              <a:spcBef>
                <a:spcPts val="0"/>
              </a:spcBef>
            </a:pPr>
            <a:r>
              <a:rPr lang="en-US" sz="1200" b="1" dirty="0">
                <a:solidFill>
                  <a:srgbClr val="FFFF00"/>
                </a:solidFill>
                <a:effectLst>
                  <a:outerShdw blurRad="38100" dist="38100" dir="2700000" algn="tl">
                    <a:srgbClr val="000000">
                      <a:alpha val="43137"/>
                    </a:srgbClr>
                  </a:outerShdw>
                </a:effectLst>
              </a:rPr>
              <a:t>Diet and Nutrition: </a:t>
            </a:r>
            <a:r>
              <a:rPr lang="en-US" sz="1200" dirty="0"/>
              <a:t>Pygmy rattlesnakes are carnivores (insectivores). Their diet includes small mammals and birds, lizards, frogs and insects including giant desert centipedes. They also feed on other snakes.</a:t>
            </a:r>
          </a:p>
          <a:p>
            <a:pPr>
              <a:spcBef>
                <a:spcPts val="0"/>
              </a:spcBef>
            </a:pPr>
            <a:endParaRPr lang="en-US" sz="1200" dirty="0"/>
          </a:p>
        </p:txBody>
      </p:sp>
      <p:pic>
        <p:nvPicPr>
          <p:cNvPr id="4" name="Picture 3"/>
          <p:cNvPicPr>
            <a:picLocks noChangeAspect="1"/>
          </p:cNvPicPr>
          <p:nvPr/>
        </p:nvPicPr>
        <p:blipFill>
          <a:blip r:embed="rId2"/>
          <a:stretch>
            <a:fillRect/>
          </a:stretch>
        </p:blipFill>
        <p:spPr>
          <a:xfrm>
            <a:off x="6852628" y="2724455"/>
            <a:ext cx="2120576" cy="228941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7973" y="1185754"/>
            <a:ext cx="2135231" cy="1538701"/>
          </a:xfrm>
          <a:prstGeom prst="rect">
            <a:avLst/>
          </a:prstGeom>
        </p:spPr>
      </p:pic>
    </p:spTree>
    <p:extLst>
      <p:ext uri="{BB962C8B-B14F-4D97-AF65-F5344CB8AC3E}">
        <p14:creationId xmlns:p14="http://schemas.microsoft.com/office/powerpoint/2010/main" val="25543692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438" y="152006"/>
            <a:ext cx="8246070" cy="763524"/>
          </a:xfrm>
        </p:spPr>
        <p:txBody>
          <a:bodyPr>
            <a:normAutofit/>
          </a:bodyPr>
          <a:lstStyle/>
          <a:p>
            <a:r>
              <a:rPr lang="en-US" dirty="0" smtClean="0"/>
              <a:t>Massasauga Rattlesnake</a:t>
            </a:r>
            <a:endParaRPr lang="en-US" dirty="0"/>
          </a:p>
        </p:txBody>
      </p:sp>
      <p:sp>
        <p:nvSpPr>
          <p:cNvPr id="3" name="Content Placeholder 2"/>
          <p:cNvSpPr>
            <a:spLocks noGrp="1"/>
          </p:cNvSpPr>
          <p:nvPr>
            <p:ph idx="1"/>
          </p:nvPr>
        </p:nvSpPr>
        <p:spPr>
          <a:xfrm>
            <a:off x="143555" y="1655520"/>
            <a:ext cx="6566315" cy="3359510"/>
          </a:xfrm>
        </p:spPr>
        <p:txBody>
          <a:bodyPr>
            <a:noAutofit/>
          </a:bodyPr>
          <a:lstStyle/>
          <a:p>
            <a:pPr>
              <a:spcBef>
                <a:spcPts val="0"/>
              </a:spcBef>
            </a:pPr>
            <a:r>
              <a:rPr lang="en-US" sz="1200" b="1" dirty="0">
                <a:solidFill>
                  <a:srgbClr val="FFFF00"/>
                </a:solidFill>
                <a:effectLst>
                  <a:outerShdw blurRad="38100" dist="38100" dir="2700000" algn="tl">
                    <a:srgbClr val="000000">
                      <a:alpha val="43137"/>
                    </a:srgbClr>
                  </a:outerShdw>
                </a:effectLst>
              </a:rPr>
              <a:t>Characteristics: </a:t>
            </a:r>
            <a:r>
              <a:rPr lang="en-US" sz="1200" dirty="0"/>
              <a:t>Massasaugas are grey or tan in color with a row of large rounded brown/black blotches or spots down the center of the back and three smaller rows of alternating spots down each side. </a:t>
            </a:r>
          </a:p>
          <a:p>
            <a:pPr>
              <a:spcBef>
                <a:spcPts val="0"/>
              </a:spcBef>
            </a:pPr>
            <a:r>
              <a:rPr lang="en-US" sz="1200" b="1" dirty="0">
                <a:solidFill>
                  <a:srgbClr val="FFFF00"/>
                </a:solidFill>
                <a:effectLst>
                  <a:outerShdw blurRad="38100" dist="38100" dir="2700000" algn="tl">
                    <a:srgbClr val="000000">
                      <a:alpha val="43137"/>
                    </a:srgbClr>
                  </a:outerShdw>
                </a:effectLst>
              </a:rPr>
              <a:t>Distribution: </a:t>
            </a:r>
            <a:r>
              <a:rPr lang="en-US" sz="1200" dirty="0"/>
              <a:t>Massasaugas are found in North America from Ontario, Canada, and western New York southwest to southeastern Arizona in the United </a:t>
            </a:r>
            <a:r>
              <a:rPr lang="en-US" sz="1200" dirty="0" smtClean="0"/>
              <a:t>States. </a:t>
            </a:r>
            <a:r>
              <a:rPr lang="en-US" sz="1200" dirty="0"/>
              <a:t>These rattlesnakes live in various habitats ranging from swamps, bogs, sedge meadows, wet prairies and marshes to grasslands and forests. In the western part of their range, Massasaugas can be found in rocky hillsides, wetlands, scrub plains, desert grassland, and dry prairie.</a:t>
            </a:r>
          </a:p>
          <a:p>
            <a:pPr>
              <a:spcBef>
                <a:spcPts val="0"/>
              </a:spcBef>
            </a:pPr>
            <a:r>
              <a:rPr lang="en-US" sz="1200" b="1" dirty="0">
                <a:solidFill>
                  <a:srgbClr val="FFFF00"/>
                </a:solidFill>
                <a:effectLst>
                  <a:outerShdw blurRad="38100" dist="38100" dir="2700000" algn="tl">
                    <a:srgbClr val="000000">
                      <a:alpha val="43137"/>
                    </a:srgbClr>
                  </a:outerShdw>
                </a:effectLst>
              </a:rPr>
              <a:t>Habits and Lifestyle: </a:t>
            </a:r>
            <a:r>
              <a:rPr lang="en-US" sz="1200" dirty="0"/>
              <a:t>Massasaugas are diurnal and lead a solitary life. During hot summer months, they are usually active early morning and late evening trying to avoid the heat of the day. Massasaugas stay active from April till late October and hibernate during winter in small abandoned burrows of other small animals. These rattlesnakes are very good swimmers and can even hunt their prey in the water. They detect prey with the sense of smell and with the help of heat-sensitive pits located on their faces. They can also feel vibrations and have good eyesight.</a:t>
            </a:r>
          </a:p>
          <a:p>
            <a:pPr>
              <a:spcBef>
                <a:spcPts val="0"/>
              </a:spcBef>
            </a:pPr>
            <a:r>
              <a:rPr lang="en-US" sz="1200" b="1" dirty="0">
                <a:solidFill>
                  <a:srgbClr val="FFFF00"/>
                </a:solidFill>
                <a:effectLst>
                  <a:outerShdw blurRad="38100" dist="38100" dir="2700000" algn="tl">
                    <a:srgbClr val="000000">
                      <a:alpha val="43137"/>
                    </a:srgbClr>
                  </a:outerShdw>
                </a:effectLst>
              </a:rPr>
              <a:t>Diet and Nutrition:</a:t>
            </a:r>
            <a:r>
              <a:rPr lang="en-US" sz="1200" dirty="0"/>
              <a:t> Massasaugas are carnivores; they feed on small vertebrates, including mammals, lizards, and other snakes, as well as invertebrates such as centipedes. Adults feed mainly on rodents, while juveniles usually prey on reptiles: more often lizards in western populations and snakes in eastern ones. </a:t>
            </a:r>
          </a:p>
          <a:p>
            <a:pPr>
              <a:spcBef>
                <a:spcPts val="0"/>
              </a:spcBef>
            </a:pPr>
            <a:endParaRPr lang="en-US" sz="1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9194" y="1311934"/>
            <a:ext cx="2222453" cy="141252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8520" y="2724455"/>
            <a:ext cx="2203803" cy="2159727"/>
          </a:xfrm>
          <a:prstGeom prst="rect">
            <a:avLst/>
          </a:prstGeom>
        </p:spPr>
      </p:pic>
    </p:spTree>
    <p:extLst>
      <p:ext uri="{BB962C8B-B14F-4D97-AF65-F5344CB8AC3E}">
        <p14:creationId xmlns:p14="http://schemas.microsoft.com/office/powerpoint/2010/main" val="13371353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040" y="118970"/>
            <a:ext cx="8246070" cy="763524"/>
          </a:xfrm>
        </p:spPr>
        <p:txBody>
          <a:bodyPr>
            <a:normAutofit/>
          </a:bodyPr>
          <a:lstStyle/>
          <a:p>
            <a:r>
              <a:rPr lang="en-US" dirty="0" smtClean="0"/>
              <a:t>Copperhead Snake</a:t>
            </a:r>
            <a:endParaRPr lang="en-US" dirty="0"/>
          </a:p>
        </p:txBody>
      </p:sp>
      <p:sp>
        <p:nvSpPr>
          <p:cNvPr id="3" name="Content Placeholder 2"/>
          <p:cNvSpPr>
            <a:spLocks noGrp="1"/>
          </p:cNvSpPr>
          <p:nvPr>
            <p:ph idx="1"/>
          </p:nvPr>
        </p:nvSpPr>
        <p:spPr>
          <a:xfrm>
            <a:off x="143555" y="1655520"/>
            <a:ext cx="6566315" cy="3359510"/>
          </a:xfrm>
        </p:spPr>
        <p:txBody>
          <a:bodyPr>
            <a:noAutofit/>
          </a:bodyPr>
          <a:lstStyle/>
          <a:p>
            <a:pPr>
              <a:spcBef>
                <a:spcPts val="0"/>
              </a:spcBef>
            </a:pPr>
            <a:r>
              <a:rPr lang="en-US" sz="1200" b="1" dirty="0">
                <a:solidFill>
                  <a:srgbClr val="FFFF00"/>
                </a:solidFill>
                <a:effectLst>
                  <a:outerShdw blurRad="38100" dist="38100" dir="2700000" algn="tl">
                    <a:srgbClr val="000000">
                      <a:alpha val="43137"/>
                    </a:srgbClr>
                  </a:outerShdw>
                </a:effectLst>
              </a:rPr>
              <a:t>Characteristics</a:t>
            </a:r>
            <a:r>
              <a:rPr lang="en-US" sz="1200" b="1" dirty="0" smtClean="0">
                <a:solidFill>
                  <a:srgbClr val="FFFF00"/>
                </a:solidFill>
                <a:effectLst>
                  <a:outerShdw blurRad="38100" dist="38100" dir="2700000" algn="tl">
                    <a:srgbClr val="000000">
                      <a:alpha val="43137"/>
                    </a:srgbClr>
                  </a:outerShdw>
                </a:effectLst>
              </a:rPr>
              <a:t>:</a:t>
            </a:r>
            <a:r>
              <a:rPr lang="en-US" sz="1200" dirty="0" smtClean="0"/>
              <a:t> </a:t>
            </a:r>
            <a:r>
              <a:rPr lang="en-US" sz="1200" dirty="0"/>
              <a:t>The copperhead gets its name from the coppery-red color of the upper surface of the head. In eastern localities, the snake is marked with reddish-brown or chestnut hourglasses that cross the back. </a:t>
            </a:r>
          </a:p>
          <a:p>
            <a:pPr>
              <a:spcBef>
                <a:spcPts val="0"/>
              </a:spcBef>
            </a:pPr>
            <a:r>
              <a:rPr lang="en-US" sz="1200" b="1" dirty="0" smtClean="0">
                <a:solidFill>
                  <a:srgbClr val="FFFF00"/>
                </a:solidFill>
                <a:effectLst>
                  <a:outerShdw blurRad="38100" dist="38100" dir="2700000" algn="tl">
                    <a:srgbClr val="000000">
                      <a:alpha val="43137"/>
                    </a:srgbClr>
                  </a:outerShdw>
                </a:effectLst>
              </a:rPr>
              <a:t>Distribution:</a:t>
            </a:r>
            <a:r>
              <a:rPr lang="en-US" sz="1200" dirty="0" smtClean="0"/>
              <a:t> Over </a:t>
            </a:r>
            <a:r>
              <a:rPr lang="en-US" sz="1200" dirty="0"/>
              <a:t>a large part of its range, the copperhead inhabits rocky, wooded areas. It also is found on the coastal plain and even in swampy areas in the </a:t>
            </a:r>
            <a:r>
              <a:rPr lang="en-US" sz="1200" dirty="0" smtClean="0"/>
              <a:t>South.</a:t>
            </a:r>
            <a:endParaRPr lang="en-US" sz="1200" dirty="0"/>
          </a:p>
          <a:p>
            <a:pPr>
              <a:spcBef>
                <a:spcPts val="0"/>
              </a:spcBef>
            </a:pPr>
            <a:r>
              <a:rPr lang="en-US" sz="1200" b="1" dirty="0" smtClean="0">
                <a:solidFill>
                  <a:srgbClr val="FFFF00"/>
                </a:solidFill>
                <a:effectLst>
                  <a:outerShdw blurRad="38100" dist="38100" dir="2700000" algn="tl">
                    <a:srgbClr val="000000">
                      <a:alpha val="43137"/>
                    </a:srgbClr>
                  </a:outerShdw>
                </a:effectLst>
              </a:rPr>
              <a:t>Habits </a:t>
            </a:r>
            <a:r>
              <a:rPr lang="en-US" sz="1200" b="1" dirty="0">
                <a:solidFill>
                  <a:srgbClr val="FFFF00"/>
                </a:solidFill>
                <a:effectLst>
                  <a:outerShdw blurRad="38100" dist="38100" dir="2700000" algn="tl">
                    <a:srgbClr val="000000">
                      <a:alpha val="43137"/>
                    </a:srgbClr>
                  </a:outerShdw>
                </a:effectLst>
              </a:rPr>
              <a:t>and Lifestyle</a:t>
            </a:r>
            <a:r>
              <a:rPr lang="en-US" sz="1200" b="1" dirty="0" smtClean="0">
                <a:solidFill>
                  <a:srgbClr val="FFFF00"/>
                </a:solidFill>
                <a:effectLst>
                  <a:outerShdw blurRad="38100" dist="38100" dir="2700000" algn="tl">
                    <a:srgbClr val="000000">
                      <a:alpha val="43137"/>
                    </a:srgbClr>
                  </a:outerShdw>
                </a:effectLst>
              </a:rPr>
              <a:t>: </a:t>
            </a:r>
            <a:r>
              <a:rPr lang="en-US" sz="1200" dirty="0" smtClean="0"/>
              <a:t>Copperheads </a:t>
            </a:r>
            <a:r>
              <a:rPr lang="en-US" sz="1200" dirty="0"/>
              <a:t>are highly terrestrial but may also climb trees to gorge on cicadas. These snakes are social and during the winter, they hibernate in dens or limestone crevices, often together with Timber rattlesnakes and Black rat snakes. They also can be found in groups near den sites, while basking in the sun, drinking, eating and during the breeding season. During hot summer months, Copperheads are active during the night but in the spring and fall, they become diurnal. Like all pit vipers, Copperheads are generally ambush predators; they take up a promising position and wait for suitable prey to arrive. </a:t>
            </a:r>
            <a:r>
              <a:rPr lang="en-US" sz="1200" dirty="0" smtClean="0"/>
              <a:t>When </a:t>
            </a:r>
            <a:r>
              <a:rPr lang="en-US" sz="1200" dirty="0"/>
              <a:t>lying on dead leaves or red clay, they can be almost impossible to notice. They frequently stay still even when approached closely, and generally strike only if physical contact is made. </a:t>
            </a:r>
          </a:p>
          <a:p>
            <a:pPr>
              <a:spcBef>
                <a:spcPts val="0"/>
              </a:spcBef>
            </a:pPr>
            <a:r>
              <a:rPr lang="en-US" sz="1200" b="1" dirty="0">
                <a:solidFill>
                  <a:srgbClr val="FFFF00"/>
                </a:solidFill>
                <a:effectLst>
                  <a:outerShdw blurRad="38100" dist="38100" dir="2700000" algn="tl">
                    <a:srgbClr val="000000">
                      <a:alpha val="43137"/>
                    </a:srgbClr>
                  </a:outerShdw>
                </a:effectLst>
              </a:rPr>
              <a:t>Diet and Nutrition: </a:t>
            </a:r>
            <a:r>
              <a:rPr lang="en-US" sz="1200" dirty="0"/>
              <a:t>The Copperhead is a carnivorous species. Most of its diet consists of small rodents, such as mice and voles. It also hunts insects, frogs, lizards, salamanders, and other small creatures.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4545" y="1415024"/>
            <a:ext cx="2352052" cy="1595653"/>
          </a:xfrm>
          <a:prstGeom prst="rect">
            <a:avLst/>
          </a:prstGeom>
        </p:spPr>
      </p:pic>
      <p:pic>
        <p:nvPicPr>
          <p:cNvPr id="10" name="Picture 9"/>
          <p:cNvPicPr>
            <a:picLocks noChangeAspect="1"/>
          </p:cNvPicPr>
          <p:nvPr/>
        </p:nvPicPr>
        <p:blipFill>
          <a:blip r:embed="rId3"/>
          <a:stretch>
            <a:fillRect/>
          </a:stretch>
        </p:blipFill>
        <p:spPr>
          <a:xfrm>
            <a:off x="6644545" y="3010677"/>
            <a:ext cx="2352052" cy="1487623"/>
          </a:xfrm>
          <a:prstGeom prst="rect">
            <a:avLst/>
          </a:prstGeom>
        </p:spPr>
      </p:pic>
    </p:spTree>
    <p:extLst>
      <p:ext uri="{BB962C8B-B14F-4D97-AF65-F5344CB8AC3E}">
        <p14:creationId xmlns:p14="http://schemas.microsoft.com/office/powerpoint/2010/main" val="24896129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5947" y="130681"/>
            <a:ext cx="8246070" cy="763524"/>
          </a:xfrm>
        </p:spPr>
        <p:txBody>
          <a:bodyPr>
            <a:normAutofit/>
          </a:bodyPr>
          <a:lstStyle/>
          <a:p>
            <a:r>
              <a:rPr lang="en-US" dirty="0" smtClean="0"/>
              <a:t>Cottonmouth Snake</a:t>
            </a:r>
            <a:endParaRPr lang="en-US" dirty="0"/>
          </a:p>
        </p:txBody>
      </p:sp>
      <p:sp>
        <p:nvSpPr>
          <p:cNvPr id="3" name="Content Placeholder 2"/>
          <p:cNvSpPr>
            <a:spLocks noGrp="1"/>
          </p:cNvSpPr>
          <p:nvPr>
            <p:ph idx="1"/>
          </p:nvPr>
        </p:nvSpPr>
        <p:spPr>
          <a:xfrm>
            <a:off x="143555" y="1655520"/>
            <a:ext cx="6871725" cy="3359510"/>
          </a:xfrm>
        </p:spPr>
        <p:txBody>
          <a:bodyPr>
            <a:noAutofit/>
          </a:bodyPr>
          <a:lstStyle/>
          <a:p>
            <a:pPr>
              <a:spcBef>
                <a:spcPts val="0"/>
              </a:spcBef>
            </a:pPr>
            <a:r>
              <a:rPr lang="en-US" sz="1200" b="1" dirty="0">
                <a:solidFill>
                  <a:srgbClr val="FFFF00"/>
                </a:solidFill>
                <a:effectLst>
                  <a:outerShdw blurRad="38100" dist="38100" dir="2700000" algn="tl">
                    <a:srgbClr val="000000">
                      <a:alpha val="43137"/>
                    </a:srgbClr>
                  </a:outerShdw>
                </a:effectLst>
              </a:rPr>
              <a:t>Characteristics:</a:t>
            </a:r>
            <a:r>
              <a:rPr lang="en-US" sz="1200" dirty="0"/>
              <a:t> Water moccasins are almost </a:t>
            </a:r>
            <a:r>
              <a:rPr lang="en-US" sz="1200" dirty="0" smtClean="0"/>
              <a:t>totally </a:t>
            </a:r>
            <a:r>
              <a:rPr lang="en-US" sz="1200" dirty="0"/>
              <a:t>black, (with the exception of the </a:t>
            </a:r>
            <a:r>
              <a:rPr lang="en-US" sz="1200" dirty="0" smtClean="0"/>
              <a:t>head</a:t>
            </a:r>
            <a:r>
              <a:rPr lang="en-US" sz="1200" dirty="0" smtClean="0"/>
              <a:t>). The </a:t>
            </a:r>
            <a:r>
              <a:rPr lang="en-US" sz="1200" dirty="0"/>
              <a:t>color pattern may consist of a brown, gray, tan, yellowish-olive, or blackish ground color, which is overlaid with a series of 10-17 dark brown to almost black crossbands. </a:t>
            </a:r>
          </a:p>
          <a:p>
            <a:pPr>
              <a:spcBef>
                <a:spcPts val="0"/>
              </a:spcBef>
            </a:pPr>
            <a:r>
              <a:rPr lang="en-US" sz="1200" b="1" dirty="0">
                <a:solidFill>
                  <a:srgbClr val="FFFF00"/>
                </a:solidFill>
                <a:effectLst>
                  <a:outerShdw blurRad="38100" dist="38100" dir="2700000" algn="tl">
                    <a:srgbClr val="000000">
                      <a:alpha val="43137"/>
                    </a:srgbClr>
                  </a:outerShdw>
                </a:effectLst>
              </a:rPr>
              <a:t>Distribution: </a:t>
            </a:r>
            <a:r>
              <a:rPr lang="en-US" sz="1200" dirty="0"/>
              <a:t>Water moccasins are found in the eastern US from </a:t>
            </a:r>
            <a:r>
              <a:rPr lang="en-US" sz="1200" dirty="0" smtClean="0"/>
              <a:t>southeast </a:t>
            </a:r>
            <a:r>
              <a:rPr lang="en-US" sz="1200" dirty="0"/>
              <a:t>Virginia, south through the Florida peninsula and west to Arkansas, eastern and southern Oklahoma, and western and southern </a:t>
            </a:r>
            <a:r>
              <a:rPr lang="en-US" sz="1200" dirty="0" smtClean="0"/>
              <a:t>Georgia. </a:t>
            </a:r>
            <a:r>
              <a:rPr lang="en-US" sz="1200" dirty="0"/>
              <a:t>Their range also includes the Ohio River Valley as far north as southern </a:t>
            </a:r>
            <a:r>
              <a:rPr lang="en-US" sz="1200" dirty="0" smtClean="0"/>
              <a:t>Indiana. </a:t>
            </a:r>
            <a:r>
              <a:rPr lang="en-US" sz="1200" dirty="0"/>
              <a:t>These snakes are usually associated with bodies of water, such as creeks, streams, marshes, swamps, and the shores of ponds and lakes. They are also found in brackish-water habitats and are sometimes seen swimming in saltwater. Water moccasins are not limited to aquatic habitats.</a:t>
            </a:r>
          </a:p>
          <a:p>
            <a:pPr>
              <a:spcBef>
                <a:spcPts val="0"/>
              </a:spcBef>
            </a:pPr>
            <a:r>
              <a:rPr lang="en-US" sz="1200" b="1" dirty="0">
                <a:solidFill>
                  <a:srgbClr val="FFFF00"/>
                </a:solidFill>
                <a:effectLst>
                  <a:outerShdw blurRad="38100" dist="38100" dir="2700000" algn="tl">
                    <a:srgbClr val="000000">
                      <a:alpha val="43137"/>
                    </a:srgbClr>
                  </a:outerShdw>
                </a:effectLst>
              </a:rPr>
              <a:t>Habits and Lifestyle: </a:t>
            </a:r>
            <a:r>
              <a:rPr lang="en-US" sz="1200" dirty="0"/>
              <a:t>Water moccasins are solitary creatures. They may be active during the day and at night. However, on bright, sunny days, they are usually found coiled or stretched out somewhere in the shade. In the morning and on cool days, they can often be seen basking in the sunlight. They often emerge at sunset to warm themselves on the warm ground (i.e., sidewalks, roads) and then become very active throughout the night, when they are usually found swimming or crawling.</a:t>
            </a:r>
          </a:p>
          <a:p>
            <a:pPr>
              <a:spcBef>
                <a:spcPts val="0"/>
              </a:spcBef>
            </a:pPr>
            <a:r>
              <a:rPr lang="en-US" sz="1200" b="1" dirty="0">
                <a:solidFill>
                  <a:srgbClr val="FFFF00"/>
                </a:solidFill>
                <a:effectLst>
                  <a:outerShdw blurRad="38100" dist="38100" dir="2700000" algn="tl">
                    <a:srgbClr val="000000">
                      <a:alpha val="43137"/>
                    </a:srgbClr>
                  </a:outerShdw>
                </a:effectLst>
              </a:rPr>
              <a:t>Diet and Nutrition:</a:t>
            </a:r>
            <a:r>
              <a:rPr lang="en-US" sz="1200" dirty="0"/>
              <a:t> Water moccasins are carnivores and their diet includes mammals, birds, amphibians, fish, frogs, snakes, small turtles, and small alligators. On occasion, juveniles feed on invertebrates. These snakes are opportunistic feeders and sometimes eat carrion, making them one of the few snakes to do so. </a:t>
            </a:r>
          </a:p>
          <a:p>
            <a:endParaRPr lang="en-US" sz="1200" dirty="0"/>
          </a:p>
        </p:txBody>
      </p:sp>
      <p:pic>
        <p:nvPicPr>
          <p:cNvPr id="5" name="Picture 4"/>
          <p:cNvPicPr>
            <a:picLocks noChangeAspect="1"/>
          </p:cNvPicPr>
          <p:nvPr/>
        </p:nvPicPr>
        <p:blipFill>
          <a:blip r:embed="rId2"/>
          <a:stretch>
            <a:fillRect/>
          </a:stretch>
        </p:blipFill>
        <p:spPr>
          <a:xfrm>
            <a:off x="6953425" y="3580068"/>
            <a:ext cx="2105152" cy="137644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4401" y="944992"/>
            <a:ext cx="2114175" cy="2616553"/>
          </a:xfrm>
          <a:prstGeom prst="rect">
            <a:avLst/>
          </a:prstGeom>
        </p:spPr>
      </p:pic>
    </p:spTree>
    <p:extLst>
      <p:ext uri="{BB962C8B-B14F-4D97-AF65-F5344CB8AC3E}">
        <p14:creationId xmlns:p14="http://schemas.microsoft.com/office/powerpoint/2010/main" val="6623844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128470"/>
            <a:ext cx="8246070" cy="763524"/>
          </a:xfrm>
        </p:spPr>
        <p:txBody>
          <a:bodyPr>
            <a:normAutofit/>
          </a:bodyPr>
          <a:lstStyle/>
          <a:p>
            <a:r>
              <a:rPr lang="en-US" dirty="0" smtClean="0"/>
              <a:t>Coral Snake</a:t>
            </a:r>
            <a:endParaRPr lang="en-US" dirty="0"/>
          </a:p>
        </p:txBody>
      </p:sp>
      <p:sp>
        <p:nvSpPr>
          <p:cNvPr id="3" name="Content Placeholder 2"/>
          <p:cNvSpPr>
            <a:spLocks noGrp="1"/>
          </p:cNvSpPr>
          <p:nvPr>
            <p:ph idx="1"/>
          </p:nvPr>
        </p:nvSpPr>
        <p:spPr>
          <a:xfrm>
            <a:off x="143555" y="1655520"/>
            <a:ext cx="6566315" cy="3359510"/>
          </a:xfrm>
        </p:spPr>
        <p:txBody>
          <a:bodyPr>
            <a:normAutofit fontScale="47500" lnSpcReduction="20000"/>
          </a:bodyPr>
          <a:lstStyle/>
          <a:p>
            <a:r>
              <a:rPr lang="en-US" sz="2900" dirty="0"/>
              <a:t>Characteristics: Their color pattern consists of a series of rings that encircle their bodies: wide red and black rings separated by narrow yellow rings. The head of these snakes is black </a:t>
            </a:r>
            <a:r>
              <a:rPr lang="en-US" sz="2900" dirty="0" smtClean="0"/>
              <a:t>to </a:t>
            </a:r>
            <a:r>
              <a:rPr lang="en-US" sz="2900" dirty="0"/>
              <a:t>just behind the eyes. The red rings are usually speckled with black. </a:t>
            </a:r>
          </a:p>
          <a:p>
            <a:r>
              <a:rPr lang="en-US" sz="2900" dirty="0"/>
              <a:t>Distribution: The range of Eastern coral snakes extends from southeastern North Carolina, south through South Carolina and </a:t>
            </a:r>
            <a:r>
              <a:rPr lang="en-US" sz="2900" dirty="0" smtClean="0"/>
              <a:t>Florida</a:t>
            </a:r>
            <a:r>
              <a:rPr lang="en-US" sz="2900" dirty="0"/>
              <a:t>, and westward through southern Georgia, Alabama and Mississippi to southeastern Louisiana</a:t>
            </a:r>
            <a:r>
              <a:rPr lang="en-US" sz="2900" dirty="0" smtClean="0"/>
              <a:t>. They </a:t>
            </a:r>
            <a:r>
              <a:rPr lang="en-US" sz="2900" dirty="0"/>
              <a:t>inhabit dry areas with open ground that are bushy but not heavily vegetated.</a:t>
            </a:r>
          </a:p>
          <a:p>
            <a:r>
              <a:rPr lang="en-US" sz="2900" dirty="0"/>
              <a:t>Habits and Lifestyle: Eastern coral snakes are very secretive and spend most of their time underground. They are most active in the spring and fall; during cold months these snakes hibernate in their burrows. These are solitary creatures that do their hunting by day. They move mainly on the ground and usually do not climb trees or shrubs. Eastern coral snakes are not aggressive and when they feel threatened will elevate and curl the tip of their tail and may release gas </a:t>
            </a:r>
            <a:r>
              <a:rPr lang="en-US" sz="2900" dirty="0" smtClean="0"/>
              <a:t>to </a:t>
            </a:r>
            <a:r>
              <a:rPr lang="en-US" sz="2900" dirty="0"/>
              <a:t>frighten predators. </a:t>
            </a:r>
          </a:p>
          <a:p>
            <a:r>
              <a:rPr lang="en-US" sz="2900" dirty="0"/>
              <a:t>Diet and Nutrition: Eastern coral snakes are carnivores. They eat lizards, frogs, and smaller snakes, including other coral </a:t>
            </a:r>
            <a:r>
              <a:rPr lang="en-US" sz="2900" dirty="0" smtClean="0"/>
              <a:t>snakes.</a:t>
            </a:r>
            <a:endParaRPr lang="en-US" sz="2900" dirty="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9870" y="3246074"/>
            <a:ext cx="2388877" cy="1623274"/>
          </a:xfrm>
          <a:prstGeom prst="rect">
            <a:avLst/>
          </a:prstGeom>
        </p:spPr>
      </p:pic>
      <p:pic>
        <p:nvPicPr>
          <p:cNvPr id="6" name="Picture 5"/>
          <p:cNvPicPr>
            <a:picLocks noChangeAspect="1"/>
          </p:cNvPicPr>
          <p:nvPr/>
        </p:nvPicPr>
        <p:blipFill>
          <a:blip r:embed="rId3"/>
          <a:stretch>
            <a:fillRect/>
          </a:stretch>
        </p:blipFill>
        <p:spPr>
          <a:xfrm>
            <a:off x="6709870" y="1808225"/>
            <a:ext cx="2386984" cy="1348645"/>
          </a:xfrm>
          <a:prstGeom prst="rect">
            <a:avLst/>
          </a:prstGeom>
        </p:spPr>
      </p:pic>
    </p:spTree>
    <p:extLst>
      <p:ext uri="{BB962C8B-B14F-4D97-AF65-F5344CB8AC3E}">
        <p14:creationId xmlns:p14="http://schemas.microsoft.com/office/powerpoint/2010/main" val="4002111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70" y="128470"/>
            <a:ext cx="8246070" cy="763524"/>
          </a:xfrm>
        </p:spPr>
        <p:txBody>
          <a:bodyPr>
            <a:normAutofit/>
          </a:bodyPr>
          <a:lstStyle/>
          <a:p>
            <a:r>
              <a:rPr lang="en-US" dirty="0" smtClean="0"/>
              <a:t>Gila Monster</a:t>
            </a:r>
            <a:endParaRPr lang="en-US" dirty="0"/>
          </a:p>
        </p:txBody>
      </p:sp>
      <p:sp>
        <p:nvSpPr>
          <p:cNvPr id="3" name="Content Placeholder 2"/>
          <p:cNvSpPr>
            <a:spLocks noGrp="1"/>
          </p:cNvSpPr>
          <p:nvPr>
            <p:ph idx="1"/>
          </p:nvPr>
        </p:nvSpPr>
        <p:spPr>
          <a:xfrm>
            <a:off x="143554" y="1655520"/>
            <a:ext cx="6871725" cy="3487980"/>
          </a:xfrm>
        </p:spPr>
        <p:txBody>
          <a:bodyPr>
            <a:noAutofit/>
          </a:bodyPr>
          <a:lstStyle/>
          <a:p>
            <a:r>
              <a:rPr lang="en-US" sz="1400" b="1" dirty="0"/>
              <a:t>Characteristics:</a:t>
            </a:r>
            <a:r>
              <a:rPr lang="en-US" sz="1400" dirty="0"/>
              <a:t> The Gila monster is a heavy slow-moving venomous lizard</a:t>
            </a:r>
            <a:r>
              <a:rPr lang="en-US" sz="1400" dirty="0" smtClean="0"/>
              <a:t>. </a:t>
            </a:r>
            <a:r>
              <a:rPr lang="en-US" sz="1400" dirty="0"/>
              <a:t>The body of these lizards is covered with bumpy looking </a:t>
            </a:r>
            <a:r>
              <a:rPr lang="en-US" sz="1400" dirty="0" smtClean="0"/>
              <a:t>scales. They </a:t>
            </a:r>
            <a:r>
              <a:rPr lang="en-US" sz="1400" dirty="0"/>
              <a:t>are black and orange or pink in color and are actually small bones under the scales.</a:t>
            </a:r>
          </a:p>
          <a:p>
            <a:r>
              <a:rPr lang="en-US" sz="1400" b="1" dirty="0"/>
              <a:t>Distribution:</a:t>
            </a:r>
            <a:r>
              <a:rPr lang="en-US" sz="1400" dirty="0"/>
              <a:t> Gila monsters are found in the Southwestern United States and </a:t>
            </a:r>
            <a:r>
              <a:rPr lang="en-US" sz="1400" dirty="0" smtClean="0"/>
              <a:t>Mexico. </a:t>
            </a:r>
            <a:r>
              <a:rPr lang="en-US" sz="1400" dirty="0"/>
              <a:t>They inhabit scrubland, </a:t>
            </a:r>
            <a:r>
              <a:rPr lang="en-US" sz="1400" dirty="0" smtClean="0"/>
              <a:t>desert</a:t>
            </a:r>
            <a:r>
              <a:rPr lang="en-US" sz="1400" dirty="0"/>
              <a:t>, and oak or pine-oak woodland, seeking shelter in burrows, thickets, and under rocks in locations with ready access to moisture.</a:t>
            </a:r>
          </a:p>
          <a:p>
            <a:r>
              <a:rPr lang="en-US" sz="1400" b="1" dirty="0"/>
              <a:t>Habits and Lifestyle:</a:t>
            </a:r>
            <a:r>
              <a:rPr lang="en-US" sz="1400" dirty="0"/>
              <a:t> Gila monsters spend 90% of their time underground in burrows or rocky shelters. They are active in the morning during the dry season (spring and early summer); later in the summer, they may be active on warm nights or after a thunderstorm. These lizards are generally solitary creatures but may gather in communal areas and share shelters. Gila monsters have poor eyesight and when they hunt, they use their extremely acute sense of smell to locate prey, especially eggs. </a:t>
            </a:r>
            <a:r>
              <a:rPr lang="en-US" sz="1400" dirty="0" smtClean="0"/>
              <a:t>During </a:t>
            </a:r>
            <a:r>
              <a:rPr lang="en-US" sz="1400" dirty="0"/>
              <a:t>cold winter months, these lizards hibernate in their burrows until spring. </a:t>
            </a:r>
          </a:p>
          <a:p>
            <a:r>
              <a:rPr lang="en-US" sz="1400" b="1" dirty="0"/>
              <a:t>Diet and Nutrition: </a:t>
            </a:r>
            <a:r>
              <a:rPr lang="en-US" sz="1400" dirty="0"/>
              <a:t>Gila monsters are carnivores (scavengers). Their diet includes small birds, small mammals, frogs, smaller lizards, insects, bird and reptile eggs and carrion. </a:t>
            </a:r>
          </a:p>
          <a:p>
            <a:endParaRPr lang="en-US" sz="1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1105" y="3056062"/>
            <a:ext cx="2006961" cy="180626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5279" y="1499222"/>
            <a:ext cx="1992788" cy="1494591"/>
          </a:xfrm>
          <a:prstGeom prst="rect">
            <a:avLst/>
          </a:prstGeom>
        </p:spPr>
      </p:pic>
    </p:spTree>
    <p:extLst>
      <p:ext uri="{BB962C8B-B14F-4D97-AF65-F5344CB8AC3E}">
        <p14:creationId xmlns:p14="http://schemas.microsoft.com/office/powerpoint/2010/main" val="29132944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70" y="128470"/>
            <a:ext cx="8246070" cy="763524"/>
          </a:xfrm>
        </p:spPr>
        <p:txBody>
          <a:bodyPr>
            <a:normAutofit/>
          </a:bodyPr>
          <a:lstStyle/>
          <a:p>
            <a:r>
              <a:rPr lang="en-US" dirty="0">
                <a:effectLst>
                  <a:outerShdw blurRad="38100" dist="38100" dir="2700000" algn="tl">
                    <a:srgbClr val="000000">
                      <a:alpha val="43137"/>
                    </a:srgbClr>
                  </a:outerShdw>
                </a:effectLst>
              </a:rPr>
              <a:t>Venomous Snake Bites: </a:t>
            </a:r>
            <a:r>
              <a:rPr lang="en-US" dirty="0" smtClean="0">
                <a:effectLst>
                  <a:outerShdw blurRad="38100" dist="38100" dir="2700000" algn="tl">
                    <a:srgbClr val="000000">
                      <a:alpha val="43137"/>
                    </a:srgbClr>
                  </a:outerShdw>
                </a:effectLst>
              </a:rPr>
              <a:t>Symptoms</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43556" y="1655520"/>
            <a:ext cx="6277311" cy="3359510"/>
          </a:xfrm>
        </p:spPr>
        <p:txBody>
          <a:bodyPr>
            <a:normAutofit fontScale="55000" lnSpcReduction="20000"/>
          </a:bodyPr>
          <a:lstStyle/>
          <a:p>
            <a:pPr marL="0" indent="0">
              <a:buNone/>
            </a:pPr>
            <a:r>
              <a:rPr lang="en-US" dirty="0"/>
              <a:t>Signs or symptoms of a snake bite may vary depending on the type of snake, but may include:</a:t>
            </a:r>
          </a:p>
          <a:p>
            <a:r>
              <a:rPr lang="en-US" dirty="0"/>
              <a:t>Puncture marks at the wound</a:t>
            </a:r>
          </a:p>
          <a:p>
            <a:r>
              <a:rPr lang="en-US" dirty="0"/>
              <a:t>Redness, swelling, bruising, bleeding, or blistering around the bite</a:t>
            </a:r>
          </a:p>
          <a:p>
            <a:r>
              <a:rPr lang="en-US" dirty="0"/>
              <a:t>Severe pain and tenderness at the site of the bite</a:t>
            </a:r>
          </a:p>
          <a:p>
            <a:r>
              <a:rPr lang="en-US" dirty="0"/>
              <a:t>Nausea, vomiting, or diarrhea</a:t>
            </a:r>
          </a:p>
          <a:p>
            <a:r>
              <a:rPr lang="en-US" dirty="0"/>
              <a:t>Labored breathing (in extreme cases, breathing may stop altogether)</a:t>
            </a:r>
          </a:p>
          <a:p>
            <a:r>
              <a:rPr lang="en-US" dirty="0"/>
              <a:t>Rapid heart rate, weak pulse, low blood pressure</a:t>
            </a:r>
          </a:p>
          <a:p>
            <a:r>
              <a:rPr lang="en-US" dirty="0"/>
              <a:t>Disturbed vision</a:t>
            </a:r>
          </a:p>
          <a:p>
            <a:r>
              <a:rPr lang="en-US" dirty="0"/>
              <a:t>Metallic, mint, or rubber taste in the mouth</a:t>
            </a:r>
          </a:p>
          <a:p>
            <a:r>
              <a:rPr lang="en-US" dirty="0"/>
              <a:t>Increased salivation and sweating</a:t>
            </a:r>
          </a:p>
          <a:p>
            <a:r>
              <a:rPr lang="en-US" dirty="0"/>
              <a:t>Numbness or tingling around face and/or limbs</a:t>
            </a:r>
          </a:p>
          <a:p>
            <a:r>
              <a:rPr lang="en-US" dirty="0"/>
              <a:t>Muscle twitching</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9050" y="2113635"/>
            <a:ext cx="2850493" cy="2137870"/>
          </a:xfrm>
          <a:prstGeom prst="rect">
            <a:avLst/>
          </a:prstGeom>
        </p:spPr>
      </p:pic>
    </p:spTree>
    <p:extLst>
      <p:ext uri="{BB962C8B-B14F-4D97-AF65-F5344CB8AC3E}">
        <p14:creationId xmlns:p14="http://schemas.microsoft.com/office/powerpoint/2010/main" val="4985530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507" y="128470"/>
            <a:ext cx="8246070" cy="763524"/>
          </a:xfrm>
        </p:spPr>
        <p:txBody>
          <a:bodyPr>
            <a:normAutofit/>
          </a:bodyPr>
          <a:lstStyle/>
          <a:p>
            <a:r>
              <a:rPr lang="en-US" dirty="0"/>
              <a:t>Venomous Snake Bites: </a:t>
            </a:r>
            <a:r>
              <a:rPr lang="en-US" dirty="0" smtClean="0"/>
              <a:t>First Aid</a:t>
            </a:r>
            <a:endParaRPr lang="en-US" dirty="0"/>
          </a:p>
        </p:txBody>
      </p:sp>
      <p:sp>
        <p:nvSpPr>
          <p:cNvPr id="3" name="Content Placeholder 2"/>
          <p:cNvSpPr>
            <a:spLocks noGrp="1"/>
          </p:cNvSpPr>
          <p:nvPr>
            <p:ph idx="1"/>
          </p:nvPr>
        </p:nvSpPr>
        <p:spPr>
          <a:xfrm>
            <a:off x="143555" y="1655520"/>
            <a:ext cx="7177135" cy="3359510"/>
          </a:xfrm>
        </p:spPr>
        <p:txBody>
          <a:bodyPr>
            <a:normAutofit fontScale="47500" lnSpcReduction="20000"/>
          </a:bodyPr>
          <a:lstStyle/>
          <a:p>
            <a:r>
              <a:rPr lang="en-US" dirty="0" smtClean="0"/>
              <a:t>Victims </a:t>
            </a:r>
            <a:r>
              <a:rPr lang="en-US" dirty="0"/>
              <a:t>should take these steps if a snake bites them:</a:t>
            </a:r>
          </a:p>
          <a:p>
            <a:r>
              <a:rPr lang="en-US" dirty="0"/>
              <a:t>Seek medical attention as soon as possible (dial </a:t>
            </a:r>
            <a:r>
              <a:rPr lang="en-US" dirty="0" smtClean="0"/>
              <a:t>911). </a:t>
            </a:r>
            <a:endParaRPr lang="en-US" dirty="0"/>
          </a:p>
          <a:p>
            <a:pPr lvl="1"/>
            <a:r>
              <a:rPr lang="en-US" dirty="0" smtClean="0"/>
              <a:t>Antivenin </a:t>
            </a:r>
            <a:r>
              <a:rPr lang="en-US" dirty="0"/>
              <a:t>is the treatment for serious snake envenomation. The sooner </a:t>
            </a:r>
            <a:r>
              <a:rPr lang="en-US" dirty="0" smtClean="0"/>
              <a:t>antivenin </a:t>
            </a:r>
            <a:r>
              <a:rPr lang="en-US" dirty="0"/>
              <a:t>can be started, the sooner irreversible damage from venom can be stopped.</a:t>
            </a:r>
          </a:p>
          <a:p>
            <a:pPr lvl="1"/>
            <a:r>
              <a:rPr lang="en-US" dirty="0"/>
              <a:t>Driving oneself to the hospital is not advised because people with snakebites can become dizzy or pass out.</a:t>
            </a:r>
          </a:p>
          <a:p>
            <a:r>
              <a:rPr lang="en-US" dirty="0"/>
              <a:t>Take a photograph of the snake from a safe distance if possible. Identifying the snake can help with treatment of the snakebite.</a:t>
            </a:r>
          </a:p>
          <a:p>
            <a:r>
              <a:rPr lang="en-US" dirty="0"/>
              <a:t>Keep calm.</a:t>
            </a:r>
          </a:p>
          <a:p>
            <a:r>
              <a:rPr lang="en-US" dirty="0" smtClean="0"/>
              <a:t>Apply </a:t>
            </a:r>
            <a:r>
              <a:rPr lang="en-US" dirty="0"/>
              <a:t>first aid while waiting for EMS staff to get you to the hospital. </a:t>
            </a:r>
          </a:p>
          <a:p>
            <a:pPr lvl="1"/>
            <a:r>
              <a:rPr lang="en-US" dirty="0"/>
              <a:t>Lay or sit down with the bite in a neutral position of comfort.</a:t>
            </a:r>
          </a:p>
          <a:p>
            <a:pPr lvl="1"/>
            <a:r>
              <a:rPr lang="en-US" dirty="0"/>
              <a:t>Remove rings and watches before swelling starts.</a:t>
            </a:r>
          </a:p>
          <a:p>
            <a:pPr lvl="1"/>
            <a:r>
              <a:rPr lang="en-US" dirty="0"/>
              <a:t>Wash the bite with soap and water.</a:t>
            </a:r>
          </a:p>
          <a:p>
            <a:pPr lvl="1"/>
            <a:r>
              <a:rPr lang="en-US" dirty="0"/>
              <a:t>Cover the bite with a clean, dry dressing.</a:t>
            </a:r>
          </a:p>
          <a:p>
            <a:pPr lvl="1"/>
            <a:r>
              <a:rPr lang="en-US" dirty="0"/>
              <a:t>Mark the leading edge of tenderness/swelling on the skin and write the time alongside it.</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67985" y="3029865"/>
            <a:ext cx="1759592" cy="1759592"/>
          </a:xfrm>
          <a:prstGeom prst="rect">
            <a:avLst/>
          </a:prstGeom>
        </p:spPr>
      </p:pic>
    </p:spTree>
    <p:extLst>
      <p:ext uri="{BB962C8B-B14F-4D97-AF65-F5344CB8AC3E}">
        <p14:creationId xmlns:p14="http://schemas.microsoft.com/office/powerpoint/2010/main" val="23213241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4"/>
          </a:xfrm>
        </p:spPr>
        <p:txBody>
          <a:bodyPr/>
          <a:lstStyle/>
          <a:p>
            <a:r>
              <a:rPr lang="en-US" dirty="0" smtClean="0"/>
              <a:t>Requirements</a:t>
            </a:r>
            <a:endParaRPr lang="en-US" dirty="0"/>
          </a:p>
        </p:txBody>
      </p:sp>
      <p:sp>
        <p:nvSpPr>
          <p:cNvPr id="3" name="Content Placeholder 2"/>
          <p:cNvSpPr>
            <a:spLocks noGrp="1"/>
          </p:cNvSpPr>
          <p:nvPr>
            <p:ph idx="1"/>
          </p:nvPr>
        </p:nvSpPr>
        <p:spPr>
          <a:xfrm>
            <a:off x="448966" y="1808225"/>
            <a:ext cx="8246070" cy="3054100"/>
          </a:xfrm>
        </p:spPr>
        <p:txBody>
          <a:bodyPr>
            <a:normAutofit fontScale="47500" lnSpcReduction="20000"/>
          </a:bodyPr>
          <a:lstStyle/>
          <a:p>
            <a:pPr marL="230188" indent="-230188">
              <a:buFont typeface="+mj-lt"/>
              <a:buAutoNum type="arabicPeriod" startAt="8"/>
            </a:pPr>
            <a:r>
              <a:rPr lang="en-US" sz="3400" dirty="0" smtClean="0"/>
              <a:t>Do </a:t>
            </a:r>
            <a:r>
              <a:rPr lang="en-US" sz="3400" dirty="0"/>
              <a:t>ONE of the following:</a:t>
            </a:r>
          </a:p>
          <a:p>
            <a:pPr marL="460375" lvl="1" indent="-231775">
              <a:buFont typeface="+mj-lt"/>
              <a:buAutoNum type="alphaLcPeriod" startAt="2"/>
            </a:pPr>
            <a:r>
              <a:rPr lang="en-US" sz="3400" dirty="0" smtClean="0"/>
              <a:t>Choose </a:t>
            </a:r>
            <a:r>
              <a:rPr lang="en-US" sz="3400" dirty="0"/>
              <a:t>a reptile or amphibian that you can observe at a local zoo, aquarium, nature center, or other such exhibit (such as your classroom or school). Study the specimen weekly for a period of three months. At each visit, sketch the specimen in its captive habitat and note any changes in its coloration, shedding of skins, and general habits and behavior. Discuss with your counselor how the animal you observed was cared for to include its housing and habitat, how the lighting, temperature, and humidity were maintained, and any veterinary care requirements.</a:t>
            </a:r>
            <a:br>
              <a:rPr lang="en-US" sz="3400" dirty="0"/>
            </a:br>
            <a:r>
              <a:rPr lang="en-US" sz="3400" dirty="0"/>
              <a:t>Find out, either from information you locate on your own or by talking to the caretaker, what this species eats and what are its native habitat and home range, preferred climate, average life expectancy, and natural predators. Also identify any human caused threats to its population and any laws that protect the species and its habitat. After the observation period, share what you have learned with your counselor.</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80" y="739290"/>
            <a:ext cx="914400" cy="933450"/>
          </a:xfrm>
          <a:prstGeom prst="rect">
            <a:avLst/>
          </a:prstGeom>
        </p:spPr>
      </p:pic>
    </p:spTree>
    <p:extLst>
      <p:ext uri="{BB962C8B-B14F-4D97-AF65-F5344CB8AC3E}">
        <p14:creationId xmlns:p14="http://schemas.microsoft.com/office/powerpoint/2010/main" val="35400404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97655" y="128470"/>
            <a:ext cx="4581150" cy="4926536"/>
          </a:xfrm>
        </p:spPr>
      </p:pic>
    </p:spTree>
    <p:extLst>
      <p:ext uri="{BB962C8B-B14F-4D97-AF65-F5344CB8AC3E}">
        <p14:creationId xmlns:p14="http://schemas.microsoft.com/office/powerpoint/2010/main" val="40476933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4"/>
          </a:xfrm>
        </p:spPr>
        <p:txBody>
          <a:bodyPr/>
          <a:lstStyle/>
          <a:p>
            <a:r>
              <a:rPr lang="en-US" dirty="0" smtClean="0"/>
              <a:t>Requirement 8</a:t>
            </a:r>
            <a:endParaRPr lang="en-US" dirty="0"/>
          </a:p>
        </p:txBody>
      </p:sp>
      <p:sp>
        <p:nvSpPr>
          <p:cNvPr id="3" name="Content Placeholder 2"/>
          <p:cNvSpPr>
            <a:spLocks noGrp="1"/>
          </p:cNvSpPr>
          <p:nvPr>
            <p:ph idx="1"/>
          </p:nvPr>
        </p:nvSpPr>
        <p:spPr>
          <a:xfrm>
            <a:off x="448966" y="1808225"/>
            <a:ext cx="8246070" cy="3206805"/>
          </a:xfrm>
        </p:spPr>
        <p:txBody>
          <a:bodyPr>
            <a:normAutofit/>
          </a:bodyPr>
          <a:lstStyle/>
          <a:p>
            <a:pPr marL="0" indent="0">
              <a:buNone/>
            </a:pPr>
            <a:r>
              <a:rPr lang="en-US" sz="1800" dirty="0" smtClean="0"/>
              <a:t>Do </a:t>
            </a:r>
            <a:r>
              <a:rPr lang="en-US" sz="1800" dirty="0"/>
              <a:t>ONE of the following:</a:t>
            </a:r>
          </a:p>
          <a:p>
            <a:pPr marL="460375" lvl="1" indent="-230188">
              <a:buFont typeface="+mj-lt"/>
              <a:buAutoNum type="alphaLcPeriod"/>
            </a:pPr>
            <a:r>
              <a:rPr lang="en-US" sz="1800" dirty="0"/>
              <a:t>Maintain one or more reptiles or amphibians for at least a month. Record food accepted, eating methods, changes in coloration, shedding of skins, and general habits; or keep the eggs of a reptile from the time of laying until hatching; or keep the eggs of an amphibian from the time of laying until their transformation into tadpoles (frogs) or larvae (salamanders). Whichever you chose, keep records of and report to your counselor how you cared for your animal/eggs/larvae to include lighting, habitat, temperature and humidity maintenance, and any veterinary care requirements</a:t>
            </a:r>
            <a:r>
              <a:rPr lang="en-US" sz="1800" dirty="0" smtClean="0"/>
              <a:t>.</a:t>
            </a:r>
            <a:endParaRPr lang="en-US" sz="1800" dirty="0"/>
          </a:p>
          <a:p>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80" y="739290"/>
            <a:ext cx="914400" cy="933450"/>
          </a:xfrm>
          <a:prstGeom prst="rect">
            <a:avLst/>
          </a:prstGeom>
        </p:spPr>
      </p:pic>
    </p:spTree>
    <p:extLst>
      <p:ext uri="{BB962C8B-B14F-4D97-AF65-F5344CB8AC3E}">
        <p14:creationId xmlns:p14="http://schemas.microsoft.com/office/powerpoint/2010/main" val="26067542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Keeping a </a:t>
            </a:r>
            <a:r>
              <a:rPr lang="en-US" sz="2800" dirty="0" smtClean="0"/>
              <a:t>Reptile </a:t>
            </a:r>
            <a:r>
              <a:rPr lang="en-US" sz="2800" dirty="0"/>
              <a:t>or </a:t>
            </a:r>
            <a:r>
              <a:rPr lang="en-US" sz="2800" dirty="0" smtClean="0"/>
              <a:t>Amphibian </a:t>
            </a:r>
            <a:r>
              <a:rPr lang="en-US" sz="2800" dirty="0"/>
              <a:t>as a </a:t>
            </a:r>
            <a:r>
              <a:rPr lang="en-US" sz="2800" dirty="0" smtClean="0"/>
              <a:t>Pet</a:t>
            </a:r>
            <a:endParaRPr lang="en-US" sz="2800" dirty="0"/>
          </a:p>
        </p:txBody>
      </p:sp>
      <p:sp>
        <p:nvSpPr>
          <p:cNvPr id="3" name="Content Placeholder 2"/>
          <p:cNvSpPr>
            <a:spLocks noGrp="1"/>
          </p:cNvSpPr>
          <p:nvPr>
            <p:ph idx="1"/>
          </p:nvPr>
        </p:nvSpPr>
        <p:spPr>
          <a:xfrm>
            <a:off x="2281425" y="1044700"/>
            <a:ext cx="3970330" cy="3511061"/>
          </a:xfrm>
        </p:spPr>
        <p:txBody>
          <a:bodyPr>
            <a:normAutofit/>
          </a:bodyPr>
          <a:lstStyle/>
          <a:p>
            <a:r>
              <a:rPr lang="en-US" sz="1800" dirty="0"/>
              <a:t>Keeping a reptile or amphibian as a pet is usually easier </a:t>
            </a:r>
            <a:r>
              <a:rPr lang="en-US" sz="1800" dirty="0" smtClean="0"/>
              <a:t>than taking </a:t>
            </a:r>
            <a:r>
              <a:rPr lang="en-US" sz="1800" dirty="0"/>
              <a:t>care of a mammal or bird—a dog or parrot, for example.</a:t>
            </a:r>
          </a:p>
          <a:p>
            <a:r>
              <a:rPr lang="en-US" sz="1800" dirty="0"/>
              <a:t>A snake or a frog needs feeding only once or twice a </a:t>
            </a:r>
            <a:r>
              <a:rPr lang="en-US" sz="1800" dirty="0" smtClean="0"/>
              <a:t>week and </a:t>
            </a:r>
            <a:r>
              <a:rPr lang="en-US" sz="1800" dirty="0"/>
              <a:t>does not have to be taken for walks. </a:t>
            </a:r>
            <a:endParaRPr lang="en-US" sz="1800" dirty="0" smtClean="0"/>
          </a:p>
          <a:p>
            <a:r>
              <a:rPr lang="en-US" sz="1800" dirty="0" smtClean="0"/>
              <a:t>Certain </a:t>
            </a:r>
            <a:r>
              <a:rPr lang="en-US" sz="1800" dirty="0"/>
              <a:t>rules </a:t>
            </a:r>
            <a:r>
              <a:rPr lang="en-US" sz="1800" dirty="0" smtClean="0"/>
              <a:t>and precautions </a:t>
            </a:r>
            <a:r>
              <a:rPr lang="en-US" sz="1800" dirty="0"/>
              <a:t>must be followed to ensure the health and </a:t>
            </a:r>
            <a:r>
              <a:rPr lang="en-US" sz="1800" dirty="0" smtClean="0"/>
              <a:t>safety of </a:t>
            </a:r>
            <a:r>
              <a:rPr lang="en-US" sz="1800" dirty="0"/>
              <a:t>both pet and owner.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4048" y="1197405"/>
            <a:ext cx="2585709" cy="1978068"/>
          </a:xfrm>
          <a:prstGeom prst="rect">
            <a:avLst/>
          </a:prstGeom>
        </p:spPr>
      </p:pic>
    </p:spTree>
    <p:extLst>
      <p:ext uri="{BB962C8B-B14F-4D97-AF65-F5344CB8AC3E}">
        <p14:creationId xmlns:p14="http://schemas.microsoft.com/office/powerpoint/2010/main" val="15507855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425" y="42031"/>
            <a:ext cx="6413610" cy="572644"/>
          </a:xfrm>
        </p:spPr>
        <p:txBody>
          <a:bodyPr>
            <a:normAutofit/>
          </a:bodyPr>
          <a:lstStyle/>
          <a:p>
            <a:r>
              <a:rPr lang="en-US" sz="2700" dirty="0"/>
              <a:t>Policy Statement on Keeping Caged </a:t>
            </a:r>
            <a:r>
              <a:rPr lang="en-US" sz="2700" dirty="0" smtClean="0"/>
              <a:t>Animals</a:t>
            </a:r>
            <a:endParaRPr lang="en-US" dirty="0"/>
          </a:p>
        </p:txBody>
      </p:sp>
      <p:sp>
        <p:nvSpPr>
          <p:cNvPr id="3" name="Content Placeholder 2"/>
          <p:cNvSpPr>
            <a:spLocks noGrp="1"/>
          </p:cNvSpPr>
          <p:nvPr>
            <p:ph idx="1"/>
          </p:nvPr>
        </p:nvSpPr>
        <p:spPr>
          <a:xfrm>
            <a:off x="2128720" y="586585"/>
            <a:ext cx="6871725" cy="4442386"/>
          </a:xfrm>
        </p:spPr>
        <p:txBody>
          <a:bodyPr>
            <a:normAutofit fontScale="55000" lnSpcReduction="20000"/>
          </a:bodyPr>
          <a:lstStyle/>
          <a:p>
            <a:r>
              <a:rPr lang="en-US" dirty="0" smtClean="0"/>
              <a:t>Under </a:t>
            </a:r>
            <a:r>
              <a:rPr lang="en-US" dirty="0"/>
              <a:t>prescribed conditions, the Boy Scouts </a:t>
            </a:r>
            <a:r>
              <a:rPr lang="en-US" dirty="0" smtClean="0"/>
              <a:t>of America </a:t>
            </a:r>
            <a:r>
              <a:rPr lang="en-US" dirty="0"/>
              <a:t>approves the confinement of small </a:t>
            </a:r>
            <a:r>
              <a:rPr lang="en-US" dirty="0" smtClean="0"/>
              <a:t>animals in </a:t>
            </a:r>
            <a:r>
              <a:rPr lang="en-US" dirty="0"/>
              <a:t>local or national camps or in special events </a:t>
            </a:r>
            <a:r>
              <a:rPr lang="en-US" dirty="0" smtClean="0"/>
              <a:t>or shows</a:t>
            </a:r>
            <a:r>
              <a:rPr lang="en-US" dirty="0"/>
              <a:t>, as part of a learning experience (such </a:t>
            </a:r>
            <a:r>
              <a:rPr lang="en-US" dirty="0" smtClean="0"/>
              <a:t>as meeting </a:t>
            </a:r>
            <a:r>
              <a:rPr lang="en-US" dirty="0"/>
              <a:t>merit badge requirements) in natural </a:t>
            </a:r>
            <a:r>
              <a:rPr lang="en-US" dirty="0" smtClean="0"/>
              <a:t>history and </a:t>
            </a:r>
            <a:r>
              <a:rPr lang="en-US" dirty="0"/>
              <a:t>conservation. </a:t>
            </a:r>
            <a:endParaRPr lang="en-US" dirty="0" smtClean="0"/>
          </a:p>
          <a:p>
            <a:r>
              <a:rPr lang="en-US" dirty="0" smtClean="0"/>
              <a:t>In </a:t>
            </a:r>
            <a:r>
              <a:rPr lang="en-US" dirty="0"/>
              <a:t>all cases where animals </a:t>
            </a:r>
            <a:r>
              <a:rPr lang="en-US" dirty="0" smtClean="0"/>
              <a:t>are kept </a:t>
            </a:r>
            <a:r>
              <a:rPr lang="en-US" dirty="0"/>
              <a:t>in captivity, six requirements must be </a:t>
            </a:r>
            <a:r>
              <a:rPr lang="en-US" dirty="0" smtClean="0"/>
              <a:t>met and </a:t>
            </a:r>
            <a:r>
              <a:rPr lang="en-US" dirty="0"/>
              <a:t>enforced:</a:t>
            </a:r>
          </a:p>
          <a:p>
            <a:pPr marL="914400" lvl="1" indent="-514350">
              <a:buFont typeface="+mj-lt"/>
              <a:buAutoNum type="arabicPeriod"/>
            </a:pPr>
            <a:r>
              <a:rPr lang="en-US" dirty="0" smtClean="0"/>
              <a:t>Local</a:t>
            </a:r>
            <a:r>
              <a:rPr lang="en-US" dirty="0"/>
              <a:t>, state, and federal laws are observed</a:t>
            </a:r>
            <a:r>
              <a:rPr lang="en-US" dirty="0" smtClean="0"/>
              <a:t>; necessary </a:t>
            </a:r>
            <a:r>
              <a:rPr lang="en-US" dirty="0"/>
              <a:t>legal permits are obtained and </a:t>
            </a:r>
            <a:r>
              <a:rPr lang="en-US" dirty="0" smtClean="0"/>
              <a:t>made readily </a:t>
            </a:r>
            <a:r>
              <a:rPr lang="en-US" dirty="0"/>
              <a:t>available.</a:t>
            </a:r>
          </a:p>
          <a:p>
            <a:pPr marL="914400" lvl="1" indent="-514350">
              <a:buFont typeface="+mj-lt"/>
              <a:buAutoNum type="arabicPeriod"/>
            </a:pPr>
            <a:r>
              <a:rPr lang="en-US" dirty="0" smtClean="0"/>
              <a:t>A </a:t>
            </a:r>
            <a:r>
              <a:rPr lang="en-US" dirty="0"/>
              <a:t>competent, qualified individual supervises </a:t>
            </a:r>
            <a:r>
              <a:rPr lang="en-US" dirty="0" smtClean="0"/>
              <a:t>the housing</a:t>
            </a:r>
            <a:r>
              <a:rPr lang="en-US" dirty="0"/>
              <a:t>, feeding, and maintenance of the animals.</a:t>
            </a:r>
          </a:p>
          <a:p>
            <a:pPr marL="914400" lvl="1" indent="-514350">
              <a:buFont typeface="+mj-lt"/>
              <a:buAutoNum type="arabicPeriod"/>
            </a:pPr>
            <a:r>
              <a:rPr lang="en-US" dirty="0" smtClean="0"/>
              <a:t>The </a:t>
            </a:r>
            <a:r>
              <a:rPr lang="en-US" dirty="0"/>
              <a:t>animals are kept and properly cared for </a:t>
            </a:r>
            <a:r>
              <a:rPr lang="en-US" dirty="0" smtClean="0"/>
              <a:t>in adequate</a:t>
            </a:r>
            <a:r>
              <a:rPr lang="en-US" dirty="0"/>
              <a:t>, sanitary cages as recommended </a:t>
            </a:r>
            <a:r>
              <a:rPr lang="en-US" dirty="0" smtClean="0"/>
              <a:t>by knowledgeable </a:t>
            </a:r>
            <a:r>
              <a:rPr lang="en-US" dirty="0"/>
              <a:t>authorities.</a:t>
            </a:r>
          </a:p>
          <a:p>
            <a:pPr marL="914400" lvl="1" indent="-514350">
              <a:buFont typeface="+mj-lt"/>
              <a:buAutoNum type="arabicPeriod"/>
            </a:pPr>
            <a:r>
              <a:rPr lang="en-US" dirty="0" smtClean="0"/>
              <a:t>Guidance </a:t>
            </a:r>
            <a:r>
              <a:rPr lang="en-US" dirty="0"/>
              <a:t>on care and feeding has been </a:t>
            </a:r>
            <a:r>
              <a:rPr lang="en-US" dirty="0" smtClean="0"/>
              <a:t>obtained from </a:t>
            </a:r>
            <a:r>
              <a:rPr lang="en-US" dirty="0"/>
              <a:t>an experienced and knowledgeable </a:t>
            </a:r>
            <a:r>
              <a:rPr lang="en-US" dirty="0" smtClean="0"/>
              <a:t>individual at </a:t>
            </a:r>
            <a:r>
              <a:rPr lang="en-US" dirty="0"/>
              <a:t>a university, zoo, museum, nature center, </a:t>
            </a:r>
            <a:r>
              <a:rPr lang="en-US" dirty="0" smtClean="0"/>
              <a:t>or veterinary </a:t>
            </a:r>
            <a:r>
              <a:rPr lang="en-US" dirty="0"/>
              <a:t>clinic, or from a local wildlife expert.</a:t>
            </a:r>
          </a:p>
          <a:p>
            <a:pPr marL="914400" lvl="1" indent="-514350">
              <a:buFont typeface="+mj-lt"/>
              <a:buAutoNum type="arabicPeriod"/>
            </a:pPr>
            <a:r>
              <a:rPr lang="en-US" dirty="0" smtClean="0"/>
              <a:t>The </a:t>
            </a:r>
            <a:r>
              <a:rPr lang="en-US" dirty="0"/>
              <a:t>animals involved are used to tell a </a:t>
            </a:r>
            <a:r>
              <a:rPr lang="en-US" dirty="0" smtClean="0"/>
              <a:t>nature/conservation story—for </a:t>
            </a:r>
            <a:r>
              <a:rPr lang="en-US" dirty="0"/>
              <a:t>example, their </a:t>
            </a:r>
            <a:r>
              <a:rPr lang="en-US" dirty="0" smtClean="0"/>
              <a:t>habitat requirements</a:t>
            </a:r>
            <a:r>
              <a:rPr lang="en-US" dirty="0"/>
              <a:t>, what they eat, their predators</a:t>
            </a:r>
            <a:r>
              <a:rPr lang="en-US" dirty="0" smtClean="0"/>
              <a:t>, and </a:t>
            </a:r>
            <a:r>
              <a:rPr lang="en-US" dirty="0"/>
              <a:t>their place in nature.</a:t>
            </a:r>
          </a:p>
          <a:p>
            <a:pPr marL="914400" lvl="1" indent="-514350">
              <a:buFont typeface="+mj-lt"/>
              <a:buAutoNum type="arabicPeriod"/>
            </a:pPr>
            <a:r>
              <a:rPr lang="en-US" dirty="0" smtClean="0"/>
              <a:t>All </a:t>
            </a:r>
            <a:r>
              <a:rPr lang="en-US" dirty="0"/>
              <a:t>animals are returned to the wild at the </a:t>
            </a:r>
            <a:r>
              <a:rPr lang="en-US" dirty="0" smtClean="0"/>
              <a:t>location of </a:t>
            </a:r>
            <a:r>
              <a:rPr lang="en-US" dirty="0"/>
              <a:t>original capture or to an appropriate facility </a:t>
            </a:r>
            <a:r>
              <a:rPr lang="en-US" dirty="0" smtClean="0"/>
              <a:t>after meeting </a:t>
            </a:r>
            <a:r>
              <a:rPr lang="en-US" dirty="0"/>
              <a:t>merit badge requirements or the close </a:t>
            </a:r>
            <a:r>
              <a:rPr lang="en-US" dirty="0" smtClean="0"/>
              <a:t>of camp</a:t>
            </a:r>
            <a:r>
              <a:rPr lang="en-US" dirty="0"/>
              <a:t>. However, check with your merit badge </a:t>
            </a:r>
            <a:r>
              <a:rPr lang="en-US" dirty="0" smtClean="0"/>
              <a:t>counselor for </a:t>
            </a:r>
            <a:r>
              <a:rPr lang="en-US" dirty="0"/>
              <a:t>those instances where the return of </a:t>
            </a:r>
            <a:r>
              <a:rPr lang="en-US" dirty="0" smtClean="0"/>
              <a:t>these specimens </a:t>
            </a:r>
            <a:r>
              <a:rPr lang="en-US" dirty="0"/>
              <a:t>would not be appropriate.</a:t>
            </a:r>
          </a:p>
        </p:txBody>
      </p:sp>
    </p:spTree>
    <p:extLst>
      <p:ext uri="{BB962C8B-B14F-4D97-AF65-F5344CB8AC3E}">
        <p14:creationId xmlns:p14="http://schemas.microsoft.com/office/powerpoint/2010/main" val="24192238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Keeping a Reptile or Amphibian as a Pet</a:t>
            </a:r>
          </a:p>
        </p:txBody>
      </p:sp>
      <p:sp>
        <p:nvSpPr>
          <p:cNvPr id="3" name="Content Placeholder 2"/>
          <p:cNvSpPr>
            <a:spLocks noGrp="1"/>
          </p:cNvSpPr>
          <p:nvPr>
            <p:ph idx="1"/>
          </p:nvPr>
        </p:nvSpPr>
        <p:spPr>
          <a:xfrm>
            <a:off x="2281425" y="1044700"/>
            <a:ext cx="6413610" cy="3970330"/>
          </a:xfrm>
        </p:spPr>
        <p:txBody>
          <a:bodyPr>
            <a:normAutofit fontScale="55000" lnSpcReduction="20000"/>
          </a:bodyPr>
          <a:lstStyle/>
          <a:p>
            <a:r>
              <a:rPr lang="en-US" dirty="0"/>
              <a:t>A satisfactory container for most small reptiles </a:t>
            </a:r>
            <a:r>
              <a:rPr lang="en-US" dirty="0" smtClean="0"/>
              <a:t>and amphibians </a:t>
            </a:r>
            <a:r>
              <a:rPr lang="en-US" dirty="0"/>
              <a:t>can be made from a 10- to 15-gallon aquarium.</a:t>
            </a:r>
          </a:p>
          <a:p>
            <a:r>
              <a:rPr lang="en-US" dirty="0"/>
              <a:t>The lid must be tight, otherwise your specimens will </a:t>
            </a:r>
            <a:r>
              <a:rPr lang="en-US" dirty="0" smtClean="0"/>
              <a:t>push </a:t>
            </a:r>
            <a:r>
              <a:rPr lang="en-US" dirty="0"/>
              <a:t>it off and escape</a:t>
            </a:r>
            <a:r>
              <a:rPr lang="en-US" dirty="0" smtClean="0"/>
              <a:t>. To </a:t>
            </a:r>
            <a:r>
              <a:rPr lang="en-US" dirty="0"/>
              <a:t>create your own lid, make a wooden frame just </a:t>
            </a:r>
            <a:r>
              <a:rPr lang="en-US" dirty="0" smtClean="0"/>
              <a:t>large enough </a:t>
            </a:r>
            <a:r>
              <a:rPr lang="en-US" dirty="0"/>
              <a:t>to fit snugly around the aquarium’s outside upper </a:t>
            </a:r>
            <a:r>
              <a:rPr lang="en-US" dirty="0" smtClean="0"/>
              <a:t>edge and </a:t>
            </a:r>
            <a:r>
              <a:rPr lang="en-US" dirty="0"/>
              <a:t>then tack wire or plastic screen onto this frame. </a:t>
            </a:r>
          </a:p>
          <a:p>
            <a:r>
              <a:rPr lang="en-US" dirty="0"/>
              <a:t>Flooring for some species should consist of small, </a:t>
            </a:r>
            <a:r>
              <a:rPr lang="en-US" dirty="0" smtClean="0"/>
              <a:t>carefully washed </a:t>
            </a:r>
            <a:r>
              <a:rPr lang="en-US" dirty="0"/>
              <a:t>pebbles. Avoid sand and dirt. Both are messy and </a:t>
            </a:r>
            <a:r>
              <a:rPr lang="en-US" dirty="0" smtClean="0"/>
              <a:t>can work </a:t>
            </a:r>
            <a:r>
              <a:rPr lang="en-US" dirty="0"/>
              <a:t>their way under reptile scales, inviting infections. </a:t>
            </a:r>
            <a:r>
              <a:rPr lang="en-US" dirty="0" smtClean="0"/>
              <a:t>For snakes </a:t>
            </a:r>
            <a:r>
              <a:rPr lang="en-US" dirty="0"/>
              <a:t>and lizards, a flooring of neatly folded newspapers, </a:t>
            </a:r>
            <a:r>
              <a:rPr lang="en-US" dirty="0" smtClean="0"/>
              <a:t>six to </a:t>
            </a:r>
            <a:r>
              <a:rPr lang="en-US" dirty="0"/>
              <a:t>eight sheets thick, can be used. Newspaper absorbs </a:t>
            </a:r>
            <a:r>
              <a:rPr lang="en-US" dirty="0" smtClean="0"/>
              <a:t>excess moisture </a:t>
            </a:r>
            <a:r>
              <a:rPr lang="en-US" dirty="0"/>
              <a:t>and is easily replaced when soiled.</a:t>
            </a:r>
          </a:p>
          <a:p>
            <a:r>
              <a:rPr lang="en-US" dirty="0"/>
              <a:t>Shelter of some kind is an absolute necessity. Most </a:t>
            </a:r>
            <a:r>
              <a:rPr lang="en-US" dirty="0" smtClean="0"/>
              <a:t>reptiles and </a:t>
            </a:r>
            <a:r>
              <a:rPr lang="en-US" dirty="0"/>
              <a:t>amphibians must have a place where they can hide </a:t>
            </a:r>
            <a:r>
              <a:rPr lang="en-US" dirty="0" smtClean="0"/>
              <a:t>and feel </a:t>
            </a:r>
            <a:r>
              <a:rPr lang="en-US" dirty="0"/>
              <a:t>safe; otherwise they may prowl constantly, refuse all </a:t>
            </a:r>
            <a:r>
              <a:rPr lang="en-US" dirty="0" smtClean="0"/>
              <a:t>food, and </a:t>
            </a:r>
            <a:r>
              <a:rPr lang="en-US" dirty="0"/>
              <a:t>soon die. A simple type of shelter is a piece of bark </a:t>
            </a:r>
            <a:r>
              <a:rPr lang="en-US" dirty="0" smtClean="0"/>
              <a:t>with the </a:t>
            </a:r>
            <a:r>
              <a:rPr lang="en-US" dirty="0"/>
              <a:t>concave side down. Or, small flat stones can be piled </a:t>
            </a:r>
            <a:r>
              <a:rPr lang="en-US" dirty="0" smtClean="0"/>
              <a:t>up carefully </a:t>
            </a:r>
            <a:r>
              <a:rPr lang="en-US" dirty="0"/>
              <a:t>to provide hiding places large enough for the </a:t>
            </a:r>
            <a:r>
              <a:rPr lang="en-US" dirty="0" smtClean="0"/>
              <a:t>specimen to </a:t>
            </a:r>
            <a:r>
              <a:rPr lang="en-US" dirty="0"/>
              <a:t>coil or lie comfortably beneath them. Snakes and </a:t>
            </a:r>
            <a:r>
              <a:rPr lang="en-US" dirty="0" smtClean="0"/>
              <a:t>some lizards </a:t>
            </a:r>
            <a:r>
              <a:rPr lang="en-US" dirty="0"/>
              <a:t>will use a shelter made from a small cardboard box </a:t>
            </a:r>
            <a:r>
              <a:rPr lang="en-US" dirty="0" smtClean="0"/>
              <a:t>or plastic </a:t>
            </a:r>
            <a:r>
              <a:rPr lang="en-US" dirty="0"/>
              <a:t>container that has a hole large enough to enter with ease.</a:t>
            </a:r>
          </a:p>
        </p:txBody>
      </p:sp>
    </p:spTree>
    <p:extLst>
      <p:ext uri="{BB962C8B-B14F-4D97-AF65-F5344CB8AC3E}">
        <p14:creationId xmlns:p14="http://schemas.microsoft.com/office/powerpoint/2010/main" val="10772064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Keeping a Reptile or Amphibian as a Pet</a:t>
            </a:r>
          </a:p>
        </p:txBody>
      </p:sp>
      <p:pic>
        <p:nvPicPr>
          <p:cNvPr id="5" name="Picture 4"/>
          <p:cNvPicPr>
            <a:picLocks noChangeAspect="1"/>
          </p:cNvPicPr>
          <p:nvPr/>
        </p:nvPicPr>
        <p:blipFill>
          <a:blip r:embed="rId2"/>
          <a:stretch>
            <a:fillRect/>
          </a:stretch>
        </p:blipFill>
        <p:spPr>
          <a:xfrm>
            <a:off x="2739540" y="3029865"/>
            <a:ext cx="5087935" cy="1832585"/>
          </a:xfrm>
          <a:prstGeom prst="rect">
            <a:avLst/>
          </a:prstGeom>
        </p:spPr>
      </p:pic>
      <p:pic>
        <p:nvPicPr>
          <p:cNvPr id="7" name="Content Placeholder 3"/>
          <p:cNvPicPr>
            <a:picLocks noChangeAspect="1"/>
          </p:cNvPicPr>
          <p:nvPr/>
        </p:nvPicPr>
        <p:blipFill>
          <a:blip r:embed="rId3"/>
          <a:stretch>
            <a:fillRect/>
          </a:stretch>
        </p:blipFill>
        <p:spPr>
          <a:xfrm>
            <a:off x="4039967" y="1062227"/>
            <a:ext cx="2487080" cy="1832585"/>
          </a:xfrm>
          <a:prstGeom prst="rect">
            <a:avLst/>
          </a:prstGeom>
        </p:spPr>
      </p:pic>
    </p:spTree>
    <p:extLst>
      <p:ext uri="{BB962C8B-B14F-4D97-AF65-F5344CB8AC3E}">
        <p14:creationId xmlns:p14="http://schemas.microsoft.com/office/powerpoint/2010/main" val="24262563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Keeping a Reptile or Amphibian as a Pet</a:t>
            </a:r>
          </a:p>
        </p:txBody>
      </p:sp>
      <p:sp>
        <p:nvSpPr>
          <p:cNvPr id="5" name="Content Placeholder 4"/>
          <p:cNvSpPr>
            <a:spLocks noGrp="1"/>
          </p:cNvSpPr>
          <p:nvPr>
            <p:ph idx="1"/>
          </p:nvPr>
        </p:nvSpPr>
        <p:spPr>
          <a:xfrm>
            <a:off x="2281425" y="2877160"/>
            <a:ext cx="6413610" cy="1678601"/>
          </a:xfrm>
        </p:spPr>
        <p:txBody>
          <a:bodyPr>
            <a:normAutofit fontScale="62500" lnSpcReduction="20000"/>
          </a:bodyPr>
          <a:lstStyle/>
          <a:p>
            <a:r>
              <a:rPr lang="en-US" dirty="0"/>
              <a:t>Be careful of using treated tap </a:t>
            </a:r>
            <a:r>
              <a:rPr lang="en-US" dirty="0" smtClean="0"/>
              <a:t>water in </a:t>
            </a:r>
            <a:r>
              <a:rPr lang="en-US" dirty="0"/>
              <a:t>your aquarium—it </a:t>
            </a:r>
            <a:r>
              <a:rPr lang="en-US" dirty="0" smtClean="0"/>
              <a:t>may contain </a:t>
            </a:r>
            <a:r>
              <a:rPr lang="en-US" dirty="0" smtClean="0"/>
              <a:t>chlorine and </a:t>
            </a:r>
            <a:r>
              <a:rPr lang="en-US" dirty="0"/>
              <a:t>other chemicals that can </a:t>
            </a:r>
            <a:r>
              <a:rPr lang="en-US" dirty="0" smtClean="0"/>
              <a:t>kill amphibians</a:t>
            </a:r>
            <a:r>
              <a:rPr lang="en-US" dirty="0"/>
              <a:t>. </a:t>
            </a:r>
            <a:endParaRPr lang="en-US" dirty="0" smtClean="0"/>
          </a:p>
          <a:p>
            <a:r>
              <a:rPr lang="en-US" dirty="0" smtClean="0"/>
              <a:t>If </a:t>
            </a:r>
            <a:r>
              <a:rPr lang="en-US" dirty="0"/>
              <a:t>this is your only </a:t>
            </a:r>
            <a:r>
              <a:rPr lang="en-US" dirty="0" smtClean="0"/>
              <a:t>option, let </a:t>
            </a:r>
            <a:r>
              <a:rPr lang="en-US" dirty="0"/>
              <a:t>the tap water sit out for at </a:t>
            </a:r>
            <a:r>
              <a:rPr lang="en-US" dirty="0" smtClean="0"/>
              <a:t>least 24 </a:t>
            </a:r>
            <a:r>
              <a:rPr lang="en-US" dirty="0"/>
              <a:t>hours to give the chlorine </a:t>
            </a:r>
            <a:r>
              <a:rPr lang="en-US" dirty="0" smtClean="0"/>
              <a:t>enough time </a:t>
            </a:r>
            <a:r>
              <a:rPr lang="en-US" dirty="0"/>
              <a:t>to evaporate. </a:t>
            </a:r>
            <a:endParaRPr lang="en-US" dirty="0" smtClean="0"/>
          </a:p>
          <a:p>
            <a:r>
              <a:rPr lang="en-US" dirty="0" smtClean="0"/>
              <a:t>Other </a:t>
            </a:r>
            <a:r>
              <a:rPr lang="en-US" dirty="0"/>
              <a:t>options </a:t>
            </a:r>
            <a:r>
              <a:rPr lang="en-US" dirty="0" smtClean="0"/>
              <a:t>are to </a:t>
            </a:r>
            <a:r>
              <a:rPr lang="en-US" dirty="0"/>
              <a:t>use commercially bottled water </a:t>
            </a:r>
            <a:r>
              <a:rPr lang="en-US" dirty="0" smtClean="0"/>
              <a:t>or to </a:t>
            </a:r>
            <a:r>
              <a:rPr lang="en-US" dirty="0"/>
              <a:t>use a dechlorination tablet sold </a:t>
            </a:r>
            <a:r>
              <a:rPr lang="en-US" dirty="0" smtClean="0"/>
              <a:t>for tropical </a:t>
            </a:r>
            <a:r>
              <a:rPr lang="en-US" dirty="0"/>
              <a:t>fish aquariums.</a:t>
            </a:r>
          </a:p>
        </p:txBody>
      </p:sp>
      <p:pic>
        <p:nvPicPr>
          <p:cNvPr id="6" name="Content Placeholder 3"/>
          <p:cNvPicPr>
            <a:picLocks noChangeAspect="1"/>
          </p:cNvPicPr>
          <p:nvPr/>
        </p:nvPicPr>
        <p:blipFill rotWithShape="1">
          <a:blip r:embed="rId2"/>
          <a:srcRect b="51849"/>
          <a:stretch/>
        </p:blipFill>
        <p:spPr>
          <a:xfrm>
            <a:off x="2739540" y="1072141"/>
            <a:ext cx="5384021" cy="1652722"/>
          </a:xfrm>
          <a:prstGeom prst="rect">
            <a:avLst/>
          </a:prstGeom>
        </p:spPr>
      </p:pic>
    </p:spTree>
    <p:extLst>
      <p:ext uri="{BB962C8B-B14F-4D97-AF65-F5344CB8AC3E}">
        <p14:creationId xmlns:p14="http://schemas.microsoft.com/office/powerpoint/2010/main" val="16266831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70" y="128470"/>
            <a:ext cx="8246070" cy="763524"/>
          </a:xfrm>
        </p:spPr>
        <p:txBody>
          <a:bodyPr>
            <a:normAutofit/>
          </a:bodyPr>
          <a:lstStyle/>
          <a:p>
            <a:r>
              <a:rPr lang="en-US" sz="2800" dirty="0"/>
              <a:t>Keeping a Reptile or Amphibian as a Pet</a:t>
            </a:r>
            <a:endParaRPr lang="en-US" sz="2800" dirty="0"/>
          </a:p>
        </p:txBody>
      </p:sp>
      <p:sp>
        <p:nvSpPr>
          <p:cNvPr id="3" name="Content Placeholder 2"/>
          <p:cNvSpPr>
            <a:spLocks noGrp="1"/>
          </p:cNvSpPr>
          <p:nvPr>
            <p:ph idx="1"/>
          </p:nvPr>
        </p:nvSpPr>
        <p:spPr>
          <a:xfrm>
            <a:off x="143556" y="1655519"/>
            <a:ext cx="5191970" cy="3206805"/>
          </a:xfrm>
        </p:spPr>
        <p:txBody>
          <a:bodyPr>
            <a:normAutofit fontScale="70000" lnSpcReduction="20000"/>
          </a:bodyPr>
          <a:lstStyle/>
          <a:p>
            <a:r>
              <a:rPr lang="en-US" dirty="0"/>
              <a:t>In general, amphibians </a:t>
            </a:r>
            <a:r>
              <a:rPr lang="en-US" dirty="0" smtClean="0"/>
              <a:t>and aquatic turtles</a:t>
            </a:r>
            <a:r>
              <a:rPr lang="fr-FR" dirty="0" smtClean="0"/>
              <a:t> </a:t>
            </a:r>
            <a:r>
              <a:rPr lang="en-US" dirty="0" smtClean="0"/>
              <a:t>require moist </a:t>
            </a:r>
            <a:r>
              <a:rPr lang="fr-FR" dirty="0" smtClean="0"/>
              <a:t>conditions. </a:t>
            </a:r>
          </a:p>
          <a:p>
            <a:r>
              <a:rPr lang="en-US" dirty="0" smtClean="0"/>
              <a:t>A </a:t>
            </a:r>
            <a:r>
              <a:rPr lang="en-US" dirty="0"/>
              <a:t>good </a:t>
            </a:r>
            <a:r>
              <a:rPr lang="en-US" dirty="0" smtClean="0"/>
              <a:t>idea </a:t>
            </a:r>
            <a:r>
              <a:rPr lang="en-US" dirty="0" smtClean="0"/>
              <a:t>for </a:t>
            </a:r>
            <a:r>
              <a:rPr lang="en-US" dirty="0"/>
              <a:t>amphibians is </a:t>
            </a:r>
            <a:r>
              <a:rPr lang="en-US" dirty="0" smtClean="0"/>
              <a:t>pour </a:t>
            </a:r>
            <a:r>
              <a:rPr lang="en-US" dirty="0"/>
              <a:t>in </a:t>
            </a:r>
            <a:r>
              <a:rPr lang="en-US" dirty="0" smtClean="0"/>
              <a:t>enough water </a:t>
            </a:r>
            <a:r>
              <a:rPr lang="en-US" dirty="0"/>
              <a:t>to make a small pool </a:t>
            </a:r>
            <a:r>
              <a:rPr lang="en-US" dirty="0" smtClean="0"/>
              <a:t>and </a:t>
            </a:r>
            <a:r>
              <a:rPr lang="en-US" dirty="0"/>
              <a:t>place </a:t>
            </a:r>
            <a:r>
              <a:rPr lang="en-US" dirty="0" smtClean="0"/>
              <a:t>a </a:t>
            </a:r>
            <a:r>
              <a:rPr lang="en-US" dirty="0"/>
              <a:t>bark or stone </a:t>
            </a:r>
            <a:r>
              <a:rPr lang="en-US" dirty="0" smtClean="0"/>
              <a:t>shelter at </a:t>
            </a:r>
            <a:r>
              <a:rPr lang="en-US" dirty="0"/>
              <a:t>the waterline. </a:t>
            </a:r>
            <a:endParaRPr lang="en-US" dirty="0" smtClean="0"/>
          </a:p>
          <a:p>
            <a:r>
              <a:rPr lang="en-US" dirty="0" smtClean="0"/>
              <a:t>These </a:t>
            </a:r>
            <a:r>
              <a:rPr lang="en-US" dirty="0"/>
              <a:t>animals </a:t>
            </a:r>
            <a:r>
              <a:rPr lang="en-US" dirty="0" smtClean="0"/>
              <a:t>need to </a:t>
            </a:r>
            <a:r>
              <a:rPr lang="en-US" dirty="0"/>
              <a:t>dry off completely from time to time </a:t>
            </a:r>
            <a:r>
              <a:rPr lang="en-US" dirty="0" smtClean="0"/>
              <a:t>to avoid </a:t>
            </a:r>
            <a:r>
              <a:rPr lang="en-US" dirty="0"/>
              <a:t>fungal infections. </a:t>
            </a:r>
            <a:endParaRPr lang="en-US" dirty="0" smtClean="0"/>
          </a:p>
          <a:p>
            <a:r>
              <a:rPr lang="en-US" dirty="0" smtClean="0"/>
              <a:t>Under </a:t>
            </a:r>
            <a:r>
              <a:rPr lang="en-US" dirty="0"/>
              <a:t>such </a:t>
            </a:r>
            <a:r>
              <a:rPr lang="en-US" dirty="0" smtClean="0"/>
              <a:t>conditions the </a:t>
            </a:r>
            <a:r>
              <a:rPr lang="en-US" dirty="0"/>
              <a:t>amphibian can be wet or dry </a:t>
            </a:r>
            <a:r>
              <a:rPr lang="en-US" dirty="0" smtClean="0"/>
              <a:t>as it </a:t>
            </a:r>
            <a:r>
              <a:rPr lang="en-US" dirty="0"/>
              <a:t>chooses.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5526" y="1960930"/>
            <a:ext cx="3757573" cy="2113635"/>
          </a:xfrm>
          <a:prstGeom prst="rect">
            <a:avLst/>
          </a:prstGeom>
        </p:spPr>
      </p:pic>
    </p:spTree>
    <p:extLst>
      <p:ext uri="{BB962C8B-B14F-4D97-AF65-F5344CB8AC3E}">
        <p14:creationId xmlns:p14="http://schemas.microsoft.com/office/powerpoint/2010/main" val="24250606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70" y="180486"/>
            <a:ext cx="8246070" cy="763524"/>
          </a:xfrm>
        </p:spPr>
        <p:txBody>
          <a:bodyPr>
            <a:normAutofit/>
          </a:bodyPr>
          <a:lstStyle/>
          <a:p>
            <a:r>
              <a:rPr lang="en-US" sz="2800" dirty="0"/>
              <a:t>Keeping a Reptile or Amphibian as a Pet</a:t>
            </a:r>
            <a:endParaRPr lang="en-US" sz="2800" dirty="0"/>
          </a:p>
        </p:txBody>
      </p:sp>
      <p:sp>
        <p:nvSpPr>
          <p:cNvPr id="3" name="Content Placeholder 2"/>
          <p:cNvSpPr>
            <a:spLocks noGrp="1"/>
          </p:cNvSpPr>
          <p:nvPr>
            <p:ph idx="1"/>
          </p:nvPr>
        </p:nvSpPr>
        <p:spPr>
          <a:xfrm>
            <a:off x="143556" y="1655519"/>
            <a:ext cx="5191970" cy="3206805"/>
          </a:xfrm>
        </p:spPr>
        <p:txBody>
          <a:bodyPr>
            <a:normAutofit fontScale="62500" lnSpcReduction="20000"/>
          </a:bodyPr>
          <a:lstStyle/>
          <a:p>
            <a:r>
              <a:rPr lang="en-US" dirty="0"/>
              <a:t>Snakes and lizards need </a:t>
            </a:r>
            <a:r>
              <a:rPr lang="en-US" dirty="0" smtClean="0"/>
              <a:t>shallow water </a:t>
            </a:r>
            <a:r>
              <a:rPr lang="en-US" dirty="0"/>
              <a:t>dishes for drinking and soaking. </a:t>
            </a:r>
            <a:endParaRPr lang="en-US" dirty="0" smtClean="0"/>
          </a:p>
          <a:p>
            <a:r>
              <a:rPr lang="en-US" dirty="0" smtClean="0"/>
              <a:t>Sometimes </a:t>
            </a:r>
            <a:r>
              <a:rPr lang="en-US" dirty="0"/>
              <a:t>snakes </a:t>
            </a:r>
            <a:r>
              <a:rPr lang="en-US" dirty="0" smtClean="0"/>
              <a:t>soak too </a:t>
            </a:r>
            <a:r>
              <a:rPr lang="en-US" dirty="0"/>
              <a:t>much and develop blisters on their bodies. </a:t>
            </a:r>
            <a:endParaRPr lang="en-US" dirty="0" smtClean="0"/>
          </a:p>
          <a:p>
            <a:r>
              <a:rPr lang="en-US" dirty="0" smtClean="0"/>
              <a:t>In </a:t>
            </a:r>
            <a:r>
              <a:rPr lang="en-US" dirty="0"/>
              <a:t>such </a:t>
            </a:r>
            <a:r>
              <a:rPr lang="en-US" dirty="0" smtClean="0"/>
              <a:t>cases they </a:t>
            </a:r>
            <a:r>
              <a:rPr lang="en-US" dirty="0"/>
              <a:t>should be given a water dish only for an hour or </a:t>
            </a:r>
            <a:r>
              <a:rPr lang="en-US" dirty="0" smtClean="0"/>
              <a:t>two each </a:t>
            </a:r>
            <a:r>
              <a:rPr lang="en-US" dirty="0"/>
              <a:t>day. </a:t>
            </a:r>
            <a:endParaRPr lang="en-US" dirty="0" smtClean="0"/>
          </a:p>
          <a:p>
            <a:r>
              <a:rPr lang="en-US" dirty="0" smtClean="0"/>
              <a:t>Some </a:t>
            </a:r>
            <a:r>
              <a:rPr lang="en-US" dirty="0"/>
              <a:t>small lizards will not drink water from a </a:t>
            </a:r>
            <a:r>
              <a:rPr lang="en-US" dirty="0" smtClean="0"/>
              <a:t>dish but </a:t>
            </a:r>
            <a:r>
              <a:rPr lang="en-US" dirty="0"/>
              <a:t>will lap up drops of water. </a:t>
            </a:r>
            <a:endParaRPr lang="en-US" dirty="0" smtClean="0"/>
          </a:p>
          <a:p>
            <a:r>
              <a:rPr lang="en-US" dirty="0" smtClean="0"/>
              <a:t>Put </a:t>
            </a:r>
            <a:r>
              <a:rPr lang="en-US" dirty="0"/>
              <a:t>a growing plant (in a </a:t>
            </a:r>
            <a:r>
              <a:rPr lang="en-US" dirty="0" smtClean="0"/>
              <a:t>flower pot</a:t>
            </a:r>
            <a:r>
              <a:rPr lang="en-US" dirty="0"/>
              <a:t>) in the cage with them and sprinkle it gently every day, </a:t>
            </a:r>
            <a:r>
              <a:rPr lang="en-US" dirty="0" smtClean="0"/>
              <a:t>or spray </a:t>
            </a:r>
            <a:r>
              <a:rPr lang="en-US" dirty="0"/>
              <a:t>a mist on the sides of the aquarium.</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0935" y="1502816"/>
            <a:ext cx="3503065" cy="3021394"/>
          </a:xfrm>
          <a:prstGeom prst="rect">
            <a:avLst/>
          </a:prstGeom>
        </p:spPr>
      </p:pic>
    </p:spTree>
    <p:extLst>
      <p:ext uri="{BB962C8B-B14F-4D97-AF65-F5344CB8AC3E}">
        <p14:creationId xmlns:p14="http://schemas.microsoft.com/office/powerpoint/2010/main" val="25617247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202" y="58026"/>
            <a:ext cx="8246070" cy="763524"/>
          </a:xfrm>
        </p:spPr>
        <p:txBody>
          <a:bodyPr>
            <a:normAutofit/>
          </a:bodyPr>
          <a:lstStyle/>
          <a:p>
            <a:r>
              <a:rPr lang="en-US" sz="2800" dirty="0"/>
              <a:t>Keeping a Reptile or Amphibian as a Pet</a:t>
            </a:r>
            <a:endParaRPr lang="en-US" sz="2800" dirty="0"/>
          </a:p>
        </p:txBody>
      </p:sp>
      <p:sp>
        <p:nvSpPr>
          <p:cNvPr id="3" name="Content Placeholder 2"/>
          <p:cNvSpPr>
            <a:spLocks noGrp="1"/>
          </p:cNvSpPr>
          <p:nvPr>
            <p:ph idx="1"/>
          </p:nvPr>
        </p:nvSpPr>
        <p:spPr>
          <a:xfrm>
            <a:off x="143555" y="1770412"/>
            <a:ext cx="5497380" cy="3206805"/>
          </a:xfrm>
        </p:spPr>
        <p:txBody>
          <a:bodyPr>
            <a:normAutofit fontScale="55000" lnSpcReduction="20000"/>
          </a:bodyPr>
          <a:lstStyle/>
          <a:p>
            <a:r>
              <a:rPr lang="en-US" dirty="0"/>
              <a:t>Turtles can live in bare aquariums or plastic wading </a:t>
            </a:r>
            <a:r>
              <a:rPr lang="en-US" dirty="0" smtClean="0"/>
              <a:t>pools. For </a:t>
            </a:r>
            <a:r>
              <a:rPr lang="en-US" dirty="0"/>
              <a:t>decorative purposes you can add clean pebbles at </a:t>
            </a:r>
            <a:r>
              <a:rPr lang="en-US" dirty="0" smtClean="0"/>
              <a:t>the bottom</a:t>
            </a:r>
            <a:r>
              <a:rPr lang="en-US" dirty="0"/>
              <a:t>. </a:t>
            </a:r>
            <a:endParaRPr lang="en-US" dirty="0" smtClean="0"/>
          </a:p>
          <a:p>
            <a:r>
              <a:rPr lang="en-US" dirty="0" smtClean="0"/>
              <a:t>Most </a:t>
            </a:r>
            <a:r>
              <a:rPr lang="en-US" dirty="0"/>
              <a:t>aquatic turtles should have a place above </a:t>
            </a:r>
            <a:r>
              <a:rPr lang="en-US" dirty="0" smtClean="0"/>
              <a:t>the water </a:t>
            </a:r>
            <a:r>
              <a:rPr lang="en-US" dirty="0"/>
              <a:t>where they can crawl out and get completely dry </a:t>
            </a:r>
            <a:r>
              <a:rPr lang="en-US" dirty="0" smtClean="0"/>
              <a:t>when they </a:t>
            </a:r>
            <a:r>
              <a:rPr lang="en-US" dirty="0"/>
              <a:t>want. </a:t>
            </a:r>
            <a:endParaRPr lang="en-US" dirty="0" smtClean="0"/>
          </a:p>
          <a:p>
            <a:r>
              <a:rPr lang="en-US" dirty="0" smtClean="0"/>
              <a:t>A </a:t>
            </a:r>
            <a:r>
              <a:rPr lang="en-US" dirty="0"/>
              <a:t>piece of rough wood or large rock that </a:t>
            </a:r>
            <a:r>
              <a:rPr lang="en-US" dirty="0" smtClean="0"/>
              <a:t>projects above </a:t>
            </a:r>
            <a:r>
              <a:rPr lang="en-US" dirty="0"/>
              <a:t>the water surface makes a good basking spot. </a:t>
            </a:r>
            <a:endParaRPr lang="en-US" dirty="0" smtClean="0"/>
          </a:p>
          <a:p>
            <a:r>
              <a:rPr lang="en-US" dirty="0" smtClean="0"/>
              <a:t>Box and wood </a:t>
            </a:r>
            <a:r>
              <a:rPr lang="en-US" dirty="0"/>
              <a:t>turtles and the terrestrial tortoises need dry </a:t>
            </a:r>
            <a:r>
              <a:rPr lang="en-US" dirty="0" smtClean="0"/>
              <a:t>quarters, but </a:t>
            </a:r>
            <a:r>
              <a:rPr lang="en-US" dirty="0"/>
              <a:t>shallow water dishes must be provided so that they </a:t>
            </a:r>
            <a:r>
              <a:rPr lang="en-US" dirty="0" smtClean="0"/>
              <a:t>can soak </a:t>
            </a:r>
            <a:r>
              <a:rPr lang="en-US" dirty="0"/>
              <a:t>whenever they want. </a:t>
            </a:r>
            <a:endParaRPr lang="en-US" dirty="0" smtClean="0"/>
          </a:p>
          <a:p>
            <a:r>
              <a:rPr lang="en-US" dirty="0" smtClean="0"/>
              <a:t>Turtles </a:t>
            </a:r>
            <a:r>
              <a:rPr lang="en-US" dirty="0"/>
              <a:t>kept indoors need </a:t>
            </a:r>
            <a:r>
              <a:rPr lang="en-US" dirty="0" smtClean="0"/>
              <a:t>occasional exposure </a:t>
            </a:r>
            <a:r>
              <a:rPr lang="en-US" dirty="0"/>
              <a:t>to ultraviolet light. This can be accomplished </a:t>
            </a:r>
            <a:r>
              <a:rPr lang="en-US" dirty="0" smtClean="0"/>
              <a:t>by placing </a:t>
            </a:r>
            <a:r>
              <a:rPr lang="en-US" dirty="0"/>
              <a:t>them in direct sunlight (sunlight that does not </a:t>
            </a:r>
            <a:r>
              <a:rPr lang="en-US" dirty="0" smtClean="0"/>
              <a:t>pass through </a:t>
            </a:r>
            <a:r>
              <a:rPr lang="en-US" dirty="0"/>
              <a:t>a glass window) for a few hours each week, but </a:t>
            </a:r>
            <a:r>
              <a:rPr lang="en-US" dirty="0" smtClean="0"/>
              <a:t>be sure </a:t>
            </a:r>
            <a:r>
              <a:rPr lang="en-US" dirty="0"/>
              <a:t>they do not get overheated. You also can use </a:t>
            </a:r>
            <a:r>
              <a:rPr lang="en-US" dirty="0" smtClean="0"/>
              <a:t>full-spectrum (with </a:t>
            </a:r>
            <a:r>
              <a:rPr lang="en-US" dirty="0"/>
              <a:t>both UV-A and UV-B) ultraviolet bulbs in addition to </a:t>
            </a:r>
            <a:r>
              <a:rPr lang="en-US" dirty="0" smtClean="0"/>
              <a:t>a heat </a:t>
            </a:r>
            <a:r>
              <a:rPr lang="en-US" dirty="0"/>
              <a:t>source.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0935" y="1808225"/>
            <a:ext cx="3431574" cy="2443280"/>
          </a:xfrm>
          <a:prstGeom prst="rect">
            <a:avLst/>
          </a:prstGeom>
        </p:spPr>
      </p:pic>
    </p:spTree>
    <p:extLst>
      <p:ext uri="{BB962C8B-B14F-4D97-AF65-F5344CB8AC3E}">
        <p14:creationId xmlns:p14="http://schemas.microsoft.com/office/powerpoint/2010/main" val="3278732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4"/>
          </a:xfrm>
        </p:spPr>
        <p:txBody>
          <a:bodyPr/>
          <a:lstStyle/>
          <a:p>
            <a:r>
              <a:rPr lang="en-US" dirty="0" smtClean="0"/>
              <a:t>Requirements</a:t>
            </a:r>
            <a:endParaRPr lang="en-US" dirty="0"/>
          </a:p>
        </p:txBody>
      </p:sp>
      <p:sp>
        <p:nvSpPr>
          <p:cNvPr id="3" name="Content Placeholder 2"/>
          <p:cNvSpPr>
            <a:spLocks noGrp="1"/>
          </p:cNvSpPr>
          <p:nvPr>
            <p:ph idx="1"/>
          </p:nvPr>
        </p:nvSpPr>
        <p:spPr>
          <a:xfrm>
            <a:off x="448966" y="1808226"/>
            <a:ext cx="8246070" cy="2595984"/>
          </a:xfrm>
        </p:spPr>
        <p:txBody>
          <a:bodyPr>
            <a:normAutofit fontScale="92500"/>
          </a:bodyPr>
          <a:lstStyle/>
          <a:p>
            <a:pPr marL="230188" indent="-230188">
              <a:buFont typeface="+mj-lt"/>
              <a:buAutoNum type="arabicPeriod" startAt="9"/>
            </a:pPr>
            <a:r>
              <a:rPr lang="en-US" sz="1700" dirty="0" smtClean="0"/>
              <a:t>Do </a:t>
            </a:r>
            <a:r>
              <a:rPr lang="en-US" sz="1700" dirty="0"/>
              <a:t>TWO of the following:</a:t>
            </a:r>
          </a:p>
          <a:p>
            <a:pPr marL="460375" lvl="1" indent="-231775">
              <a:buFont typeface="+mj-lt"/>
              <a:buAutoNum type="alphaLcPeriod"/>
            </a:pPr>
            <a:r>
              <a:rPr lang="en-US" sz="1700" dirty="0"/>
              <a:t>Identify at night three kinds of toads or frogs by their voices. Imitate the song of each for your counselor. Stalk each with a flashlight and discover how each sings and from where. </a:t>
            </a:r>
          </a:p>
          <a:p>
            <a:pPr marL="460375" lvl="1" indent="-231775">
              <a:buFont typeface="+mj-lt"/>
              <a:buAutoNum type="alphaLcPeriod"/>
            </a:pPr>
            <a:r>
              <a:rPr lang="en-US" sz="1700" dirty="0"/>
              <a:t>Identify by sight eight species of reptiles or amphibians.</a:t>
            </a:r>
          </a:p>
          <a:p>
            <a:pPr marL="460375" lvl="1" indent="-231775">
              <a:buFont typeface="+mj-lt"/>
              <a:buAutoNum type="alphaLcPeriod"/>
            </a:pPr>
            <a:r>
              <a:rPr lang="en-US" sz="1700" dirty="0"/>
              <a:t>Using visual aids, give a brief talk to a small group on three different reptiles and amphibians. </a:t>
            </a:r>
          </a:p>
          <a:p>
            <a:pPr marL="230188" indent="-230188">
              <a:buFont typeface="+mj-lt"/>
              <a:buAutoNum type="arabicPeriod" startAt="9"/>
            </a:pPr>
            <a:r>
              <a:rPr lang="en-US" sz="1700" dirty="0"/>
              <a:t>Tell five superstitions or false beliefs about reptiles and amphibians and give a correct explanation for each. Give seven examples of unusual behavior or other true facts about reptiles and amphibians.</a:t>
            </a:r>
          </a:p>
          <a:p>
            <a:pPr marL="457200" indent="-457200">
              <a:buFont typeface="+mj-lt"/>
              <a:buAutoNum type="arabicPeriod" startAt="9"/>
            </a:pPr>
            <a:endParaRPr lang="en-US" sz="1700"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80" y="739290"/>
            <a:ext cx="914400" cy="933450"/>
          </a:xfrm>
          <a:prstGeom prst="rect">
            <a:avLst/>
          </a:prstGeom>
        </p:spPr>
      </p:pic>
    </p:spTree>
    <p:extLst>
      <p:ext uri="{BB962C8B-B14F-4D97-AF65-F5344CB8AC3E}">
        <p14:creationId xmlns:p14="http://schemas.microsoft.com/office/powerpoint/2010/main" val="26492751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670" y="128470"/>
            <a:ext cx="8246070" cy="763524"/>
          </a:xfrm>
        </p:spPr>
        <p:txBody>
          <a:bodyPr>
            <a:normAutofit/>
          </a:bodyPr>
          <a:lstStyle/>
          <a:p>
            <a:r>
              <a:rPr lang="en-US" sz="2800" dirty="0"/>
              <a:t>Keeping a Reptile or Amphibian as a Pet</a:t>
            </a:r>
            <a:endParaRPr lang="en-US" sz="2800" dirty="0"/>
          </a:p>
        </p:txBody>
      </p:sp>
      <p:sp>
        <p:nvSpPr>
          <p:cNvPr id="3" name="Content Placeholder 2"/>
          <p:cNvSpPr>
            <a:spLocks noGrp="1"/>
          </p:cNvSpPr>
          <p:nvPr>
            <p:ph idx="1"/>
          </p:nvPr>
        </p:nvSpPr>
        <p:spPr>
          <a:xfrm>
            <a:off x="143556" y="1655520"/>
            <a:ext cx="6413610" cy="3054100"/>
          </a:xfrm>
        </p:spPr>
        <p:txBody>
          <a:bodyPr>
            <a:normAutofit/>
          </a:bodyPr>
          <a:lstStyle/>
          <a:p>
            <a:r>
              <a:rPr lang="en-US" sz="1800" dirty="0"/>
              <a:t>Be careful not to keep your pets too hot or too cold. </a:t>
            </a:r>
            <a:endParaRPr lang="en-US" sz="1800" dirty="0" smtClean="0"/>
          </a:p>
          <a:p>
            <a:r>
              <a:rPr lang="en-US" sz="1800" dirty="0" smtClean="0"/>
              <a:t>The best </a:t>
            </a:r>
            <a:r>
              <a:rPr lang="en-US" sz="1800" dirty="0"/>
              <a:t>temperature ranges are 60 to 70 degrees Fahrenheit </a:t>
            </a:r>
            <a:r>
              <a:rPr lang="en-US" sz="1800" dirty="0" smtClean="0"/>
              <a:t>for amphibians</a:t>
            </a:r>
            <a:r>
              <a:rPr lang="en-US" sz="1800" dirty="0"/>
              <a:t>, 75 to 85 degrees for reptiles, and up to 90 </a:t>
            </a:r>
            <a:r>
              <a:rPr lang="en-US" sz="1800" dirty="0" smtClean="0"/>
              <a:t>degrees for </a:t>
            </a:r>
            <a:r>
              <a:rPr lang="en-US" sz="1800" dirty="0"/>
              <a:t>some lizards and tortoises. </a:t>
            </a:r>
            <a:endParaRPr lang="en-US" sz="1800" dirty="0" smtClean="0"/>
          </a:p>
          <a:p>
            <a:r>
              <a:rPr lang="en-US" sz="1800" dirty="0" smtClean="0"/>
              <a:t>Experiment </a:t>
            </a:r>
            <a:r>
              <a:rPr lang="en-US" sz="1800" dirty="0"/>
              <a:t>with an </a:t>
            </a:r>
            <a:r>
              <a:rPr lang="en-US" sz="1800" dirty="0" smtClean="0"/>
              <a:t>electric light </a:t>
            </a:r>
            <a:r>
              <a:rPr lang="en-US" sz="1800" dirty="0"/>
              <a:t>for supplementary heat, but test it with a </a:t>
            </a:r>
            <a:r>
              <a:rPr lang="en-US" sz="1800" dirty="0" smtClean="0"/>
              <a:t>thermometer first </a:t>
            </a:r>
            <a:r>
              <a:rPr lang="en-US" sz="1800" dirty="0"/>
              <a:t>so that you do not accidentally expose the animals to </a:t>
            </a:r>
            <a:r>
              <a:rPr lang="en-US" sz="1800" dirty="0" smtClean="0"/>
              <a:t>high temperatures </a:t>
            </a:r>
            <a:r>
              <a:rPr lang="en-US" sz="1800" dirty="0"/>
              <a:t>that might be fatal.</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6871" r="17814"/>
          <a:stretch/>
        </p:blipFill>
        <p:spPr>
          <a:xfrm>
            <a:off x="7015280" y="985202"/>
            <a:ext cx="1374345" cy="210416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9387" y="3182570"/>
            <a:ext cx="1846129" cy="1846129"/>
          </a:xfrm>
          <a:prstGeom prst="rect">
            <a:avLst/>
          </a:prstGeom>
        </p:spPr>
      </p:pic>
    </p:spTree>
    <p:extLst>
      <p:ext uri="{BB962C8B-B14F-4D97-AF65-F5344CB8AC3E}">
        <p14:creationId xmlns:p14="http://schemas.microsoft.com/office/powerpoint/2010/main" val="23660490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75" y="128470"/>
            <a:ext cx="8246070" cy="763524"/>
          </a:xfrm>
        </p:spPr>
        <p:txBody>
          <a:bodyPr>
            <a:normAutofit/>
          </a:bodyPr>
          <a:lstStyle/>
          <a:p>
            <a:r>
              <a:rPr lang="en-US" sz="2800" dirty="0"/>
              <a:t>Keeping a Reptile or Amphibian as a Pet</a:t>
            </a:r>
            <a:endParaRPr lang="en-US" sz="2800" dirty="0"/>
          </a:p>
        </p:txBody>
      </p:sp>
      <p:sp>
        <p:nvSpPr>
          <p:cNvPr id="3" name="Content Placeholder 2"/>
          <p:cNvSpPr>
            <a:spLocks noGrp="1"/>
          </p:cNvSpPr>
          <p:nvPr>
            <p:ph idx="1"/>
          </p:nvPr>
        </p:nvSpPr>
        <p:spPr>
          <a:xfrm>
            <a:off x="143555" y="1655520"/>
            <a:ext cx="6260905" cy="3359509"/>
          </a:xfrm>
        </p:spPr>
        <p:txBody>
          <a:bodyPr>
            <a:normAutofit fontScale="62500" lnSpcReduction="20000"/>
          </a:bodyPr>
          <a:lstStyle/>
          <a:p>
            <a:r>
              <a:rPr lang="en-US" dirty="0"/>
              <a:t>Feeding reptiles and amphibians is the most difficult part </a:t>
            </a:r>
            <a:r>
              <a:rPr lang="en-US" dirty="0" smtClean="0"/>
              <a:t>of keeping </a:t>
            </a:r>
            <a:r>
              <a:rPr lang="en-US" dirty="0"/>
              <a:t>them as pets. </a:t>
            </a:r>
            <a:endParaRPr lang="en-US" dirty="0" smtClean="0"/>
          </a:p>
          <a:p>
            <a:r>
              <a:rPr lang="en-US" dirty="0" smtClean="0"/>
              <a:t>Avoid </a:t>
            </a:r>
            <a:r>
              <a:rPr lang="en-US" dirty="0"/>
              <a:t>choosing an animal with </a:t>
            </a:r>
            <a:r>
              <a:rPr lang="en-US" dirty="0" smtClean="0"/>
              <a:t>specialized feeding </a:t>
            </a:r>
            <a:r>
              <a:rPr lang="en-US" dirty="0"/>
              <a:t>habits like the rainbow snake, which eats eels, or </a:t>
            </a:r>
            <a:r>
              <a:rPr lang="en-US" dirty="0" smtClean="0"/>
              <a:t>the queen </a:t>
            </a:r>
            <a:r>
              <a:rPr lang="en-US" dirty="0"/>
              <a:t>snake, which eats mainly soft-shelled crayfish.</a:t>
            </a:r>
          </a:p>
          <a:p>
            <a:r>
              <a:rPr lang="en-US" dirty="0" smtClean="0"/>
              <a:t>You </a:t>
            </a:r>
            <a:r>
              <a:rPr lang="en-US" dirty="0"/>
              <a:t>can keep garter and water </a:t>
            </a:r>
            <a:r>
              <a:rPr lang="en-US" dirty="0" smtClean="0"/>
              <a:t>snakes by </a:t>
            </a:r>
            <a:r>
              <a:rPr lang="en-US" dirty="0"/>
              <a:t>feeding them minnows or small frogs and toads. </a:t>
            </a:r>
            <a:r>
              <a:rPr lang="en-US" dirty="0" smtClean="0"/>
              <a:t>Garter snakes </a:t>
            </a:r>
            <a:r>
              <a:rPr lang="en-US" dirty="0"/>
              <a:t>often will eat earthworms also. </a:t>
            </a:r>
            <a:endParaRPr lang="en-US" dirty="0" smtClean="0"/>
          </a:p>
          <a:p>
            <a:r>
              <a:rPr lang="en-US" dirty="0" smtClean="0"/>
              <a:t>Many </a:t>
            </a:r>
            <a:r>
              <a:rPr lang="en-US" dirty="0"/>
              <a:t>other </a:t>
            </a:r>
            <a:r>
              <a:rPr lang="en-US" dirty="0" smtClean="0"/>
              <a:t>snakes require </a:t>
            </a:r>
            <a:r>
              <a:rPr lang="en-US" dirty="0"/>
              <a:t>mice, and </a:t>
            </a:r>
            <a:r>
              <a:rPr lang="en-US" dirty="0" smtClean="0"/>
              <a:t>you </a:t>
            </a:r>
            <a:r>
              <a:rPr lang="en-US" dirty="0"/>
              <a:t>may be hard-pressed to obtain enough </a:t>
            </a:r>
            <a:r>
              <a:rPr lang="en-US" dirty="0" smtClean="0"/>
              <a:t>of these </a:t>
            </a:r>
            <a:r>
              <a:rPr lang="en-US" dirty="0"/>
              <a:t>to keep your observations going. </a:t>
            </a:r>
            <a:endParaRPr lang="en-US" dirty="0" smtClean="0"/>
          </a:p>
          <a:p>
            <a:r>
              <a:rPr lang="en-US" dirty="0" smtClean="0"/>
              <a:t>Most </a:t>
            </a:r>
            <a:r>
              <a:rPr lang="en-US" dirty="0"/>
              <a:t>snakes, </a:t>
            </a:r>
            <a:r>
              <a:rPr lang="en-US" dirty="0" smtClean="0"/>
              <a:t>however, can </a:t>
            </a:r>
            <a:r>
              <a:rPr lang="en-US" dirty="0"/>
              <a:t>be trained to eat dead mice that were fresh-frozen </a:t>
            </a:r>
            <a:r>
              <a:rPr lang="en-US" dirty="0" smtClean="0"/>
              <a:t>and then </a:t>
            </a:r>
            <a:r>
              <a:rPr lang="en-US" dirty="0"/>
              <a:t>thawed at room temperature.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8990" y="2113635"/>
            <a:ext cx="2651455" cy="1727332"/>
          </a:xfrm>
          <a:prstGeom prst="rect">
            <a:avLst/>
          </a:prstGeom>
        </p:spPr>
      </p:pic>
    </p:spTree>
    <p:extLst>
      <p:ext uri="{BB962C8B-B14F-4D97-AF65-F5344CB8AC3E}">
        <p14:creationId xmlns:p14="http://schemas.microsoft.com/office/powerpoint/2010/main" val="4137389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424" y="163412"/>
            <a:ext cx="6413610" cy="572644"/>
          </a:xfrm>
        </p:spPr>
        <p:txBody>
          <a:bodyPr>
            <a:normAutofit/>
          </a:bodyPr>
          <a:lstStyle/>
          <a:p>
            <a:r>
              <a:rPr lang="en-US" sz="2800" dirty="0"/>
              <a:t>Keeping a Reptile or Amphibian as a Pet</a:t>
            </a:r>
            <a:endParaRPr lang="en-US" sz="2800" dirty="0"/>
          </a:p>
        </p:txBody>
      </p:sp>
      <p:sp>
        <p:nvSpPr>
          <p:cNvPr id="3" name="Content Placeholder 2"/>
          <p:cNvSpPr>
            <a:spLocks noGrp="1"/>
          </p:cNvSpPr>
          <p:nvPr>
            <p:ph idx="1"/>
          </p:nvPr>
        </p:nvSpPr>
        <p:spPr>
          <a:xfrm>
            <a:off x="2281424" y="736056"/>
            <a:ext cx="4733855" cy="3057334"/>
          </a:xfrm>
        </p:spPr>
        <p:txBody>
          <a:bodyPr>
            <a:normAutofit fontScale="55000" lnSpcReduction="20000"/>
          </a:bodyPr>
          <a:lstStyle/>
          <a:p>
            <a:r>
              <a:rPr lang="en-US" dirty="0"/>
              <a:t>Frogs, </a:t>
            </a:r>
            <a:r>
              <a:rPr lang="en-US" dirty="0" smtClean="0"/>
              <a:t>salamanders, and </a:t>
            </a:r>
            <a:r>
              <a:rPr lang="en-US" dirty="0"/>
              <a:t>lizards eat live </a:t>
            </a:r>
            <a:r>
              <a:rPr lang="en-US" dirty="0" smtClean="0"/>
              <a:t>insects, paying </a:t>
            </a:r>
            <a:r>
              <a:rPr lang="en-US" dirty="0"/>
              <a:t>no attention </a:t>
            </a:r>
            <a:r>
              <a:rPr lang="en-US" dirty="0" smtClean="0"/>
              <a:t>to dead </a:t>
            </a:r>
            <a:r>
              <a:rPr lang="en-US" dirty="0"/>
              <a:t>ones</a:t>
            </a:r>
            <a:r>
              <a:rPr lang="en-US" dirty="0" smtClean="0"/>
              <a:t>. </a:t>
            </a:r>
          </a:p>
          <a:p>
            <a:r>
              <a:rPr lang="en-US" dirty="0" smtClean="0"/>
              <a:t>Crickets </a:t>
            </a:r>
            <a:r>
              <a:rPr lang="en-US" dirty="0" smtClean="0"/>
              <a:t>and </a:t>
            </a:r>
            <a:r>
              <a:rPr lang="en-US" dirty="0"/>
              <a:t>grasshoppers can </a:t>
            </a:r>
            <a:r>
              <a:rPr lang="en-US" dirty="0" smtClean="0"/>
              <a:t>be captured </a:t>
            </a:r>
            <a:r>
              <a:rPr lang="en-US" dirty="0"/>
              <a:t>on warm </a:t>
            </a:r>
            <a:r>
              <a:rPr lang="en-US" dirty="0" smtClean="0"/>
              <a:t>days to </a:t>
            </a:r>
            <a:r>
              <a:rPr lang="en-US" dirty="0"/>
              <a:t>make good food </a:t>
            </a:r>
            <a:r>
              <a:rPr lang="en-US" dirty="0" smtClean="0"/>
              <a:t>for some </a:t>
            </a:r>
            <a:r>
              <a:rPr lang="en-US" dirty="0"/>
              <a:t>species. </a:t>
            </a:r>
            <a:r>
              <a:rPr lang="en-US" dirty="0" smtClean="0"/>
              <a:t>Crickets also </a:t>
            </a:r>
            <a:r>
              <a:rPr lang="en-US" dirty="0"/>
              <a:t>can be </a:t>
            </a:r>
            <a:r>
              <a:rPr lang="en-US" dirty="0" smtClean="0"/>
              <a:t>purchased at </a:t>
            </a:r>
            <a:r>
              <a:rPr lang="en-US" dirty="0"/>
              <a:t>some bait stores</a:t>
            </a:r>
            <a:r>
              <a:rPr lang="en-US" dirty="0" smtClean="0"/>
              <a:t>.</a:t>
            </a:r>
          </a:p>
          <a:p>
            <a:r>
              <a:rPr lang="en-US" dirty="0"/>
              <a:t>If you live in a city and must depend on inanimate </a:t>
            </a:r>
            <a:r>
              <a:rPr lang="en-US" dirty="0" smtClean="0"/>
              <a:t>food, aquatic </a:t>
            </a:r>
            <a:r>
              <a:rPr lang="en-US" dirty="0"/>
              <a:t>turtles are good choices for reptile pets. Most </a:t>
            </a:r>
            <a:r>
              <a:rPr lang="en-US" dirty="0" smtClean="0"/>
              <a:t>aquatic turtles </a:t>
            </a:r>
            <a:r>
              <a:rPr lang="en-US" dirty="0"/>
              <a:t>live well on commercial turtle food </a:t>
            </a:r>
            <a:r>
              <a:rPr lang="en-US" dirty="0" smtClean="0"/>
              <a:t>pellets. </a:t>
            </a:r>
          </a:p>
          <a:p>
            <a:r>
              <a:rPr lang="en-US" dirty="0" smtClean="0"/>
              <a:t>Most </a:t>
            </a:r>
            <a:r>
              <a:rPr lang="en-US" dirty="0" smtClean="0"/>
              <a:t>baby </a:t>
            </a:r>
            <a:r>
              <a:rPr lang="en-US" dirty="0"/>
              <a:t>turtles will eat worms or insects, even dead ones. Do </a:t>
            </a:r>
            <a:r>
              <a:rPr lang="en-US" dirty="0" smtClean="0"/>
              <a:t>not give </a:t>
            </a:r>
            <a:r>
              <a:rPr lang="en-US" dirty="0"/>
              <a:t>them any that have been killed by fly sprays or </a:t>
            </a:r>
            <a:r>
              <a:rPr lang="en-US" dirty="0" smtClean="0"/>
              <a:t>pesticides. You </a:t>
            </a:r>
            <a:r>
              <a:rPr lang="en-US" dirty="0"/>
              <a:t>may poison the turtles if you do.</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79" y="775859"/>
            <a:ext cx="2001473" cy="137434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3018" y="2330950"/>
            <a:ext cx="1414889" cy="238367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8475" y="3340277"/>
            <a:ext cx="2443280" cy="1374345"/>
          </a:xfrm>
          <a:prstGeom prst="rect">
            <a:avLst/>
          </a:prstGeom>
        </p:spPr>
      </p:pic>
    </p:spTree>
    <p:extLst>
      <p:ext uri="{BB962C8B-B14F-4D97-AF65-F5344CB8AC3E}">
        <p14:creationId xmlns:p14="http://schemas.microsoft.com/office/powerpoint/2010/main" val="35305468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Keeping a Reptile or Amphibian as a Pet</a:t>
            </a:r>
            <a:endParaRPr lang="en-US" sz="2800" dirty="0"/>
          </a:p>
        </p:txBody>
      </p:sp>
      <p:sp>
        <p:nvSpPr>
          <p:cNvPr id="3" name="Content Placeholder 2"/>
          <p:cNvSpPr>
            <a:spLocks noGrp="1"/>
          </p:cNvSpPr>
          <p:nvPr>
            <p:ph idx="1"/>
          </p:nvPr>
        </p:nvSpPr>
        <p:spPr>
          <a:xfrm>
            <a:off x="2281424" y="1044700"/>
            <a:ext cx="4581151" cy="3817625"/>
          </a:xfrm>
        </p:spPr>
        <p:txBody>
          <a:bodyPr>
            <a:noAutofit/>
          </a:bodyPr>
          <a:lstStyle/>
          <a:p>
            <a:r>
              <a:rPr lang="en-US" sz="1600" dirty="0"/>
              <a:t>An important part of keeping a reptile or amphibian for </a:t>
            </a:r>
            <a:r>
              <a:rPr lang="en-US" sz="1600" dirty="0" smtClean="0"/>
              <a:t>a pet </a:t>
            </a:r>
            <a:r>
              <a:rPr lang="en-US" sz="1600" dirty="0"/>
              <a:t>is releasing it back into the wild when you no longer </a:t>
            </a:r>
            <a:r>
              <a:rPr lang="en-US" sz="1600" dirty="0" smtClean="0"/>
              <a:t>want to </a:t>
            </a:r>
            <a:r>
              <a:rPr lang="en-US" sz="1600" dirty="0"/>
              <a:t>keep it. </a:t>
            </a:r>
            <a:endParaRPr lang="en-US" sz="1600" dirty="0" smtClean="0"/>
          </a:p>
          <a:p>
            <a:r>
              <a:rPr lang="en-US" sz="1600" dirty="0" smtClean="0"/>
              <a:t>If </a:t>
            </a:r>
            <a:r>
              <a:rPr lang="en-US" sz="1600" dirty="0"/>
              <a:t>you have captured the animal yourself, you </a:t>
            </a:r>
            <a:r>
              <a:rPr lang="en-US" sz="1600" dirty="0" smtClean="0"/>
              <a:t>should return </a:t>
            </a:r>
            <a:r>
              <a:rPr lang="en-US" sz="1600" dirty="0"/>
              <a:t>it to the spot where you caught it. </a:t>
            </a:r>
            <a:endParaRPr lang="en-US" sz="1600" dirty="0" smtClean="0"/>
          </a:p>
          <a:p>
            <a:r>
              <a:rPr lang="en-US" sz="1600" dirty="0" smtClean="0"/>
              <a:t>Do </a:t>
            </a:r>
            <a:r>
              <a:rPr lang="en-US" sz="1600" dirty="0"/>
              <a:t>not release </a:t>
            </a:r>
            <a:r>
              <a:rPr lang="en-US" sz="1600" dirty="0" smtClean="0"/>
              <a:t>animals that </a:t>
            </a:r>
            <a:r>
              <a:rPr lang="en-US" sz="1600" dirty="0"/>
              <a:t>appear sick, though, as a disease might be transmitted </a:t>
            </a:r>
            <a:r>
              <a:rPr lang="en-US" sz="1600" dirty="0" smtClean="0"/>
              <a:t>to individuals </a:t>
            </a:r>
            <a:r>
              <a:rPr lang="en-US" sz="1600" dirty="0"/>
              <a:t>living in the natural population. </a:t>
            </a:r>
            <a:endParaRPr lang="en-US" sz="1600" dirty="0" smtClean="0"/>
          </a:p>
          <a:p>
            <a:r>
              <a:rPr lang="en-US" sz="1600" dirty="0" smtClean="0"/>
              <a:t>Also</a:t>
            </a:r>
            <a:r>
              <a:rPr lang="en-US" sz="1600" dirty="0"/>
              <a:t>, you </a:t>
            </a:r>
            <a:r>
              <a:rPr lang="en-US" sz="1600" dirty="0" smtClean="0"/>
              <a:t>should never </a:t>
            </a:r>
            <a:r>
              <a:rPr lang="en-US" sz="1600" dirty="0"/>
              <a:t>release a species into a habitat where it is not </a:t>
            </a:r>
            <a:r>
              <a:rPr lang="en-US" sz="1600" dirty="0" smtClean="0"/>
              <a:t>native. </a:t>
            </a:r>
          </a:p>
          <a:p>
            <a:r>
              <a:rPr lang="en-US" sz="1600" dirty="0" smtClean="0"/>
              <a:t>Instead</a:t>
            </a:r>
            <a:r>
              <a:rPr lang="en-US" sz="1600" dirty="0"/>
              <a:t>, consult with your merit badge counselor, a local </a:t>
            </a:r>
            <a:r>
              <a:rPr lang="en-US" sz="1600" dirty="0" smtClean="0"/>
              <a:t>zoo, or </a:t>
            </a:r>
            <a:r>
              <a:rPr lang="en-US" sz="1600" dirty="0"/>
              <a:t>your state’s wildlife department about how to dispose </a:t>
            </a:r>
            <a:r>
              <a:rPr lang="en-US" sz="1600" dirty="0" smtClean="0"/>
              <a:t>of specimens </a:t>
            </a:r>
            <a:r>
              <a:rPr lang="en-US" sz="1600" dirty="0"/>
              <a:t>that are inappropriate for release into the wild.</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3261" r="13259"/>
          <a:stretch/>
        </p:blipFill>
        <p:spPr>
          <a:xfrm>
            <a:off x="6793558" y="1044700"/>
            <a:ext cx="2107166" cy="1612435"/>
          </a:xfrm>
          <a:prstGeom prst="rect">
            <a:avLst/>
          </a:prstGeom>
        </p:spPr>
      </p:pic>
      <p:pic>
        <p:nvPicPr>
          <p:cNvPr id="6" name="Picture 5"/>
          <p:cNvPicPr>
            <a:picLocks noChangeAspect="1"/>
          </p:cNvPicPr>
          <p:nvPr/>
        </p:nvPicPr>
        <p:blipFill>
          <a:blip r:embed="rId3"/>
          <a:stretch>
            <a:fillRect/>
          </a:stretch>
        </p:blipFill>
        <p:spPr>
          <a:xfrm>
            <a:off x="6793558" y="2728184"/>
            <a:ext cx="2107166" cy="1404777"/>
          </a:xfrm>
          <a:prstGeom prst="rect">
            <a:avLst/>
          </a:prstGeom>
        </p:spPr>
      </p:pic>
      <p:sp>
        <p:nvSpPr>
          <p:cNvPr id="7" name="TextBox 6"/>
          <p:cNvSpPr txBox="1"/>
          <p:nvPr/>
        </p:nvSpPr>
        <p:spPr>
          <a:xfrm>
            <a:off x="6793558" y="4132961"/>
            <a:ext cx="2107166" cy="646331"/>
          </a:xfrm>
          <a:prstGeom prst="rect">
            <a:avLst/>
          </a:prstGeom>
          <a:noFill/>
        </p:spPr>
        <p:txBody>
          <a:bodyPr wrap="square" rtlCol="0">
            <a:spAutoFit/>
          </a:bodyPr>
          <a:lstStyle/>
          <a:p>
            <a:pPr algn="ctr"/>
            <a:r>
              <a:rPr lang="en-US" dirty="0" smtClean="0">
                <a:solidFill>
                  <a:schemeClr val="bg1"/>
                </a:solidFill>
              </a:rPr>
              <a:t>Invasive Python in Everglades</a:t>
            </a:r>
            <a:endParaRPr lang="en-US" dirty="0">
              <a:solidFill>
                <a:schemeClr val="bg1"/>
              </a:solidFill>
            </a:endParaRPr>
          </a:p>
        </p:txBody>
      </p:sp>
    </p:spTree>
    <p:extLst>
      <p:ext uri="{BB962C8B-B14F-4D97-AF65-F5344CB8AC3E}">
        <p14:creationId xmlns:p14="http://schemas.microsoft.com/office/powerpoint/2010/main" val="14643873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4"/>
          </a:xfrm>
        </p:spPr>
        <p:txBody>
          <a:bodyPr/>
          <a:lstStyle/>
          <a:p>
            <a:r>
              <a:rPr lang="en-US" dirty="0" smtClean="0"/>
              <a:t>Requirement 8</a:t>
            </a:r>
            <a:endParaRPr lang="en-US" dirty="0"/>
          </a:p>
        </p:txBody>
      </p:sp>
      <p:sp>
        <p:nvSpPr>
          <p:cNvPr id="3" name="Content Placeholder 2"/>
          <p:cNvSpPr>
            <a:spLocks noGrp="1"/>
          </p:cNvSpPr>
          <p:nvPr>
            <p:ph idx="1"/>
          </p:nvPr>
        </p:nvSpPr>
        <p:spPr>
          <a:xfrm>
            <a:off x="448966" y="1655520"/>
            <a:ext cx="8246070" cy="3359510"/>
          </a:xfrm>
        </p:spPr>
        <p:txBody>
          <a:bodyPr>
            <a:noAutofit/>
          </a:bodyPr>
          <a:lstStyle/>
          <a:p>
            <a:pPr marL="0" indent="0">
              <a:buNone/>
            </a:pPr>
            <a:r>
              <a:rPr lang="en-US" sz="1600" dirty="0" smtClean="0"/>
              <a:t>Do </a:t>
            </a:r>
            <a:r>
              <a:rPr lang="en-US" sz="1600" dirty="0"/>
              <a:t>ONE of the following:</a:t>
            </a:r>
          </a:p>
          <a:p>
            <a:pPr marL="460375" lvl="1" indent="-231775">
              <a:buFont typeface="+mj-lt"/>
              <a:buAutoNum type="alphaLcPeriod" startAt="2"/>
            </a:pPr>
            <a:r>
              <a:rPr lang="en-US" sz="1600" dirty="0" smtClean="0"/>
              <a:t>Choose </a:t>
            </a:r>
            <a:r>
              <a:rPr lang="en-US" sz="1600" dirty="0"/>
              <a:t>a reptile or amphibian that you can observe at a local zoo, aquarium, nature center, or other such exhibit (such as your classroom or school). Study the specimen weekly for a period of three months. At each visit, sketch the specimen in its captive habitat and note any changes in its coloration, shedding of skins, and general habits and behavior. Discuss with your counselor how the animal you observed was cared for to include its housing and habitat, how the lighting, temperature, and humidity were maintained, and any veterinary care requirements.</a:t>
            </a:r>
            <a:br>
              <a:rPr lang="en-US" sz="1600" dirty="0"/>
            </a:br>
            <a:r>
              <a:rPr lang="en-US" sz="1600" dirty="0"/>
              <a:t>Find out, either from information you locate on your own or by talking to the caretaker, what this species eats and what are its native habitat and home range, preferred climate, average life expectancy, and natural predators. Also identify any human caused threats to its population and any laws that protect the species and its habitat. After the observation period, share what you have learned with your counselor</a:t>
            </a:r>
            <a:r>
              <a:rPr lang="en-US" sz="1600" dirty="0" smtClean="0"/>
              <a:t>.</a:t>
            </a: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80" y="739290"/>
            <a:ext cx="914400" cy="933450"/>
          </a:xfrm>
          <a:prstGeom prst="rect">
            <a:avLst/>
          </a:prstGeom>
        </p:spPr>
      </p:pic>
    </p:spTree>
    <p:extLst>
      <p:ext uri="{BB962C8B-B14F-4D97-AF65-F5344CB8AC3E}">
        <p14:creationId xmlns:p14="http://schemas.microsoft.com/office/powerpoint/2010/main" val="19098538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6" y="1655521"/>
            <a:ext cx="8246070" cy="763524"/>
          </a:xfrm>
        </p:spPr>
        <p:txBody>
          <a:bodyPr/>
          <a:lstStyle/>
          <a:p>
            <a:pPr algn="l"/>
            <a:r>
              <a:rPr lang="en-US" dirty="0"/>
              <a:t>Toledo Zoo and Aquarium</a:t>
            </a:r>
          </a:p>
        </p:txBody>
      </p:sp>
      <p:sp>
        <p:nvSpPr>
          <p:cNvPr id="3" name="Content Placeholder 2"/>
          <p:cNvSpPr>
            <a:spLocks noGrp="1"/>
          </p:cNvSpPr>
          <p:nvPr>
            <p:ph idx="1"/>
          </p:nvPr>
        </p:nvSpPr>
        <p:spPr>
          <a:xfrm>
            <a:off x="448966" y="2419045"/>
            <a:ext cx="8389623" cy="2443279"/>
          </a:xfrm>
        </p:spPr>
        <p:txBody>
          <a:bodyPr>
            <a:normAutofit fontScale="77500" lnSpcReduction="20000"/>
          </a:bodyPr>
          <a:lstStyle/>
          <a:p>
            <a:r>
              <a:rPr lang="en-US" dirty="0" smtClean="0"/>
              <a:t>2 </a:t>
            </a:r>
            <a:r>
              <a:rPr lang="en-US" dirty="0"/>
              <a:t>Hippo Way, Toledo, OH </a:t>
            </a:r>
            <a:r>
              <a:rPr lang="en-US" dirty="0" smtClean="0"/>
              <a:t>43609</a:t>
            </a:r>
          </a:p>
          <a:p>
            <a:r>
              <a:rPr lang="en-US" dirty="0" smtClean="0"/>
              <a:t>Phone</a:t>
            </a:r>
            <a:r>
              <a:rPr lang="en-US" dirty="0"/>
              <a:t>: (419) 385-4040</a:t>
            </a:r>
          </a:p>
          <a:p>
            <a:r>
              <a:rPr lang="en-US" dirty="0" smtClean="0"/>
              <a:t>For </a:t>
            </a:r>
            <a:r>
              <a:rPr lang="en-US" dirty="0"/>
              <a:t>your three-month study period, make sure you keep the </a:t>
            </a:r>
            <a:r>
              <a:rPr lang="en-US" dirty="0" smtClean="0"/>
              <a:t>same specimen </a:t>
            </a:r>
            <a:r>
              <a:rPr lang="en-US" dirty="0"/>
              <a:t>under observation, and try to select an individual that can </a:t>
            </a:r>
            <a:r>
              <a:rPr lang="en-US" dirty="0" smtClean="0"/>
              <a:t>be expected </a:t>
            </a:r>
            <a:r>
              <a:rPr lang="en-US" dirty="0"/>
              <a:t>to undergo some kind of change—for example, an </a:t>
            </a:r>
            <a:r>
              <a:rPr lang="en-US" dirty="0" smtClean="0"/>
              <a:t>immature amphibian </a:t>
            </a:r>
            <a:r>
              <a:rPr lang="en-US" dirty="0"/>
              <a:t>approaching </a:t>
            </a:r>
            <a:r>
              <a:rPr lang="en-US" dirty="0" smtClean="0"/>
              <a:t>metamorphosis</a:t>
            </a:r>
            <a:r>
              <a:rPr lang="en-US" dirty="0"/>
              <a:t>, a snake preparing to shed </a:t>
            </a:r>
            <a:r>
              <a:rPr lang="en-US" dirty="0" smtClean="0"/>
              <a:t>its skin</a:t>
            </a:r>
            <a:r>
              <a:rPr lang="en-US" dirty="0"/>
              <a:t>, or a female preparing to give birth. A keeper or curator can </a:t>
            </a:r>
            <a:r>
              <a:rPr lang="en-US" dirty="0" smtClean="0"/>
              <a:t>help you </a:t>
            </a:r>
            <a:r>
              <a:rPr lang="en-US" dirty="0"/>
              <a:t>choose an appropriate subject for the study.</a:t>
            </a:r>
            <a:endParaRPr lang="en-US" dirty="0" smtClean="0"/>
          </a:p>
          <a:p>
            <a:pPr lvl="1"/>
            <a:endParaRPr lang="en-US" dirty="0" smtClean="0"/>
          </a:p>
        </p:txBody>
      </p:sp>
      <p:pic>
        <p:nvPicPr>
          <p:cNvPr id="5" name="Picture 4"/>
          <p:cNvPicPr>
            <a:picLocks noChangeAspect="1"/>
          </p:cNvPicPr>
          <p:nvPr/>
        </p:nvPicPr>
        <p:blipFill>
          <a:blip r:embed="rId2"/>
          <a:stretch>
            <a:fillRect/>
          </a:stretch>
        </p:blipFill>
        <p:spPr>
          <a:xfrm>
            <a:off x="5600262" y="1884577"/>
            <a:ext cx="3197655" cy="1085901"/>
          </a:xfrm>
          <a:prstGeom prst="rect">
            <a:avLst/>
          </a:prstGeom>
        </p:spPr>
      </p:pic>
    </p:spTree>
    <p:extLst>
      <p:ext uri="{BB962C8B-B14F-4D97-AF65-F5344CB8AC3E}">
        <p14:creationId xmlns:p14="http://schemas.microsoft.com/office/powerpoint/2010/main" val="6392313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4"/>
          </a:xfrm>
        </p:spPr>
        <p:txBody>
          <a:bodyPr/>
          <a:lstStyle/>
          <a:p>
            <a:r>
              <a:rPr lang="en-US" dirty="0" smtClean="0"/>
              <a:t>Requirement 9</a:t>
            </a:r>
            <a:endParaRPr lang="en-US" dirty="0"/>
          </a:p>
        </p:txBody>
      </p:sp>
      <p:sp>
        <p:nvSpPr>
          <p:cNvPr id="3" name="Content Placeholder 2"/>
          <p:cNvSpPr>
            <a:spLocks noGrp="1"/>
          </p:cNvSpPr>
          <p:nvPr>
            <p:ph idx="1"/>
          </p:nvPr>
        </p:nvSpPr>
        <p:spPr>
          <a:xfrm>
            <a:off x="448966" y="1808226"/>
            <a:ext cx="8246070" cy="2595984"/>
          </a:xfrm>
        </p:spPr>
        <p:txBody>
          <a:bodyPr>
            <a:normAutofit/>
          </a:bodyPr>
          <a:lstStyle/>
          <a:p>
            <a:pPr marL="0" indent="0">
              <a:buNone/>
            </a:pPr>
            <a:r>
              <a:rPr lang="en-US" sz="1800" dirty="0" smtClean="0"/>
              <a:t>Do </a:t>
            </a:r>
            <a:r>
              <a:rPr lang="en-US" sz="1800" dirty="0"/>
              <a:t>TWO of the following:</a:t>
            </a:r>
          </a:p>
          <a:p>
            <a:pPr marL="460375" lvl="1" indent="-231775">
              <a:buFont typeface="+mj-lt"/>
              <a:buAutoNum type="alphaLcPeriod"/>
            </a:pPr>
            <a:r>
              <a:rPr lang="en-US" sz="1800" dirty="0"/>
              <a:t>Identify at night three kinds of toads or frogs by their voices. Imitate the song of each for your counselor. Stalk each with a flashlight and discover how each sings and from where. </a:t>
            </a:r>
          </a:p>
          <a:p>
            <a:pPr marL="460375" lvl="1" indent="-231775">
              <a:buFont typeface="+mj-lt"/>
              <a:buAutoNum type="alphaLcPeriod"/>
            </a:pPr>
            <a:r>
              <a:rPr lang="en-US" sz="1800" dirty="0"/>
              <a:t>Identify by sight eight species of reptiles or amphibians.</a:t>
            </a:r>
          </a:p>
          <a:p>
            <a:pPr marL="460375" lvl="1" indent="-231775">
              <a:buFont typeface="+mj-lt"/>
              <a:buAutoNum type="alphaLcPeriod"/>
            </a:pPr>
            <a:r>
              <a:rPr lang="en-US" sz="1800" dirty="0"/>
              <a:t>Using visual aids, give a brief talk to a small group on three different reptiles and amphibians. </a:t>
            </a:r>
          </a:p>
          <a:p>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80" y="739290"/>
            <a:ext cx="914400" cy="933450"/>
          </a:xfrm>
          <a:prstGeom prst="rect">
            <a:avLst/>
          </a:prstGeom>
        </p:spPr>
      </p:pic>
    </p:spTree>
    <p:extLst>
      <p:ext uri="{BB962C8B-B14F-4D97-AF65-F5344CB8AC3E}">
        <p14:creationId xmlns:p14="http://schemas.microsoft.com/office/powerpoint/2010/main" val="35200415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Calls of Frogs and Toads</a:t>
            </a:r>
            <a:endParaRPr lang="en-US" dirty="0"/>
          </a:p>
        </p:txBody>
      </p:sp>
      <p:sp>
        <p:nvSpPr>
          <p:cNvPr id="3" name="Content Placeholder 2"/>
          <p:cNvSpPr>
            <a:spLocks noGrp="1"/>
          </p:cNvSpPr>
          <p:nvPr>
            <p:ph idx="1"/>
          </p:nvPr>
        </p:nvSpPr>
        <p:spPr>
          <a:xfrm>
            <a:off x="2281426" y="1044700"/>
            <a:ext cx="3817624" cy="3511061"/>
          </a:xfrm>
        </p:spPr>
        <p:txBody>
          <a:bodyPr>
            <a:normAutofit/>
          </a:bodyPr>
          <a:lstStyle/>
          <a:p>
            <a:r>
              <a:rPr lang="en-US" sz="2400" dirty="0" smtClean="0"/>
              <a:t>Turn on computer speakers and click on the link </a:t>
            </a:r>
            <a:r>
              <a:rPr lang="en-US" sz="2400" dirty="0" smtClean="0">
                <a:hlinkClick r:id="rId2"/>
              </a:rPr>
              <a:t>Calls of Frogs and Toads of the Northeast</a:t>
            </a:r>
            <a:r>
              <a:rPr lang="en-US" sz="2400" dirty="0" smtClean="0"/>
              <a:t> to learn how to identify frogs and toads by their sounds.</a:t>
            </a:r>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1755" y="1079532"/>
            <a:ext cx="2588360" cy="161772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1755" y="2785331"/>
            <a:ext cx="2595985" cy="1622491"/>
          </a:xfrm>
          <a:prstGeom prst="rect">
            <a:avLst/>
          </a:prstGeom>
        </p:spPr>
      </p:pic>
    </p:spTree>
    <p:extLst>
      <p:ext uri="{BB962C8B-B14F-4D97-AF65-F5344CB8AC3E}">
        <p14:creationId xmlns:p14="http://schemas.microsoft.com/office/powerpoint/2010/main" val="34112731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Identifying Reptiles and Amphibians by Sight</a:t>
            </a:r>
            <a:endParaRPr lang="en-US" dirty="0"/>
          </a:p>
        </p:txBody>
      </p:sp>
      <p:sp>
        <p:nvSpPr>
          <p:cNvPr id="3" name="Content Placeholder 2"/>
          <p:cNvSpPr>
            <a:spLocks noGrp="1"/>
          </p:cNvSpPr>
          <p:nvPr>
            <p:ph idx="1"/>
          </p:nvPr>
        </p:nvSpPr>
        <p:spPr>
          <a:xfrm>
            <a:off x="2281425" y="1502815"/>
            <a:ext cx="4581150" cy="3052946"/>
          </a:xfrm>
        </p:spPr>
        <p:txBody>
          <a:bodyPr>
            <a:normAutofit fontScale="92500" lnSpcReduction="20000"/>
          </a:bodyPr>
          <a:lstStyle/>
          <a:p>
            <a:r>
              <a:rPr lang="en-US" dirty="0" smtClean="0"/>
              <a:t>Go to your local library for a field guide to reptiles and amphibians or download the following Field Guides:</a:t>
            </a:r>
          </a:p>
          <a:p>
            <a:pPr lvl="1"/>
            <a:r>
              <a:rPr lang="en-US" dirty="0" smtClean="0">
                <a:hlinkClick r:id="rId2"/>
              </a:rPr>
              <a:t>Amphibians of Ohio Field Guide</a:t>
            </a:r>
            <a:endParaRPr lang="en-US" dirty="0" smtClean="0"/>
          </a:p>
          <a:p>
            <a:pPr lvl="1"/>
            <a:r>
              <a:rPr lang="en-US" dirty="0" smtClean="0">
                <a:hlinkClick r:id="rId3"/>
              </a:rPr>
              <a:t>Reptiles of Ohio Field Guide</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5280" y="1502815"/>
            <a:ext cx="1901969" cy="2841564"/>
          </a:xfrm>
          <a:prstGeom prst="rect">
            <a:avLst/>
          </a:prstGeom>
        </p:spPr>
      </p:pic>
    </p:spTree>
    <p:extLst>
      <p:ext uri="{BB962C8B-B14F-4D97-AF65-F5344CB8AC3E}">
        <p14:creationId xmlns:p14="http://schemas.microsoft.com/office/powerpoint/2010/main" val="27721146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b="1" dirty="0"/>
              <a:t>Giving a Talk on Reptiles and </a:t>
            </a:r>
            <a:r>
              <a:rPr lang="en-US" sz="3100" b="1" dirty="0" smtClean="0"/>
              <a:t>Amphibians</a:t>
            </a:r>
            <a:endParaRPr lang="en-US" dirty="0"/>
          </a:p>
        </p:txBody>
      </p:sp>
      <p:sp>
        <p:nvSpPr>
          <p:cNvPr id="3" name="Content Placeholder 2"/>
          <p:cNvSpPr>
            <a:spLocks noGrp="1"/>
          </p:cNvSpPr>
          <p:nvPr>
            <p:ph idx="1"/>
          </p:nvPr>
        </p:nvSpPr>
        <p:spPr>
          <a:xfrm>
            <a:off x="2281425" y="1044700"/>
            <a:ext cx="6719020" cy="3970330"/>
          </a:xfrm>
        </p:spPr>
        <p:txBody>
          <a:bodyPr>
            <a:normAutofit fontScale="47500" lnSpcReduction="20000"/>
          </a:bodyPr>
          <a:lstStyle/>
          <a:p>
            <a:r>
              <a:rPr lang="en-US" dirty="0" smtClean="0"/>
              <a:t>The </a:t>
            </a:r>
            <a:r>
              <a:rPr lang="en-US" dirty="0"/>
              <a:t>secret of success is to prepare your talk in advance. </a:t>
            </a:r>
            <a:endParaRPr lang="en-US" dirty="0" smtClean="0"/>
          </a:p>
          <a:p>
            <a:r>
              <a:rPr lang="en-US" dirty="0" smtClean="0"/>
              <a:t>Make an </a:t>
            </a:r>
            <a:r>
              <a:rPr lang="en-US" dirty="0"/>
              <a:t>outline of what you want to say. </a:t>
            </a:r>
            <a:endParaRPr lang="en-US" dirty="0" smtClean="0"/>
          </a:p>
          <a:p>
            <a:r>
              <a:rPr lang="en-US" dirty="0" smtClean="0"/>
              <a:t>Remember </a:t>
            </a:r>
            <a:r>
              <a:rPr lang="en-US" dirty="0"/>
              <a:t>that the </a:t>
            </a:r>
            <a:r>
              <a:rPr lang="en-US" dirty="0" smtClean="0"/>
              <a:t>people in </a:t>
            </a:r>
            <a:r>
              <a:rPr lang="en-US" dirty="0"/>
              <a:t>your audience probably will know little about these </a:t>
            </a:r>
            <a:r>
              <a:rPr lang="en-US" dirty="0" smtClean="0"/>
              <a:t>animals. </a:t>
            </a:r>
          </a:p>
          <a:p>
            <a:r>
              <a:rPr lang="en-US" dirty="0"/>
              <a:t>Below are examples of what you might talk about and you should select topics and facts that you feel comfortable with and that are compatible with your live specimens. </a:t>
            </a:r>
          </a:p>
          <a:p>
            <a:pPr lvl="1"/>
            <a:r>
              <a:rPr lang="en-US" dirty="0" smtClean="0"/>
              <a:t>Explain </a:t>
            </a:r>
            <a:r>
              <a:rPr lang="en-US" dirty="0"/>
              <a:t>the differences between a reptile and an amphibian </a:t>
            </a:r>
            <a:r>
              <a:rPr lang="en-US" dirty="0" smtClean="0"/>
              <a:t>and use </a:t>
            </a:r>
            <a:r>
              <a:rPr lang="en-US" dirty="0"/>
              <a:t>live specimens or pictures to illustrate important </a:t>
            </a:r>
            <a:r>
              <a:rPr lang="en-US" dirty="0" smtClean="0"/>
              <a:t>points. </a:t>
            </a:r>
          </a:p>
          <a:p>
            <a:pPr lvl="1"/>
            <a:r>
              <a:rPr lang="en-US" dirty="0" smtClean="0"/>
              <a:t>You </a:t>
            </a:r>
            <a:r>
              <a:rPr lang="en-US" dirty="0"/>
              <a:t>will need to spend some time studying books </a:t>
            </a:r>
            <a:r>
              <a:rPr lang="en-US" dirty="0" smtClean="0"/>
              <a:t>on reptiles </a:t>
            </a:r>
            <a:r>
              <a:rPr lang="en-US" dirty="0"/>
              <a:t>and amphibians so that you know more about </a:t>
            </a:r>
            <a:r>
              <a:rPr lang="en-US" dirty="0" smtClean="0"/>
              <a:t>the subject </a:t>
            </a:r>
            <a:r>
              <a:rPr lang="en-US" dirty="0"/>
              <a:t>than your audience </a:t>
            </a:r>
            <a:r>
              <a:rPr lang="en-US" dirty="0" smtClean="0"/>
              <a:t>does. </a:t>
            </a:r>
          </a:p>
          <a:p>
            <a:pPr lvl="1"/>
            <a:r>
              <a:rPr lang="en-US" dirty="0" smtClean="0"/>
              <a:t>The resources section in the back of the merit badge pamphlet lists a great variety of resources. </a:t>
            </a:r>
          </a:p>
          <a:p>
            <a:pPr lvl="1"/>
            <a:r>
              <a:rPr lang="en-US" dirty="0" smtClean="0"/>
              <a:t>Learn the </a:t>
            </a:r>
            <a:r>
              <a:rPr lang="en-US" dirty="0"/>
              <a:t>answers to such questions as how a snake crawls, </a:t>
            </a:r>
            <a:r>
              <a:rPr lang="en-US" dirty="0" smtClean="0"/>
              <a:t>why it </a:t>
            </a:r>
            <a:r>
              <a:rPr lang="en-US" dirty="0"/>
              <a:t>sticks out its tongue while you hold it, and why it has </a:t>
            </a:r>
            <a:r>
              <a:rPr lang="en-US" dirty="0" smtClean="0"/>
              <a:t>no eyelids</a:t>
            </a:r>
            <a:r>
              <a:rPr lang="en-US" dirty="0"/>
              <a:t>. </a:t>
            </a:r>
            <a:endParaRPr lang="en-US" dirty="0" smtClean="0"/>
          </a:p>
          <a:p>
            <a:pPr lvl="1"/>
            <a:r>
              <a:rPr lang="en-US" dirty="0" smtClean="0"/>
              <a:t>Explain </a:t>
            </a:r>
            <a:r>
              <a:rPr lang="en-US" dirty="0"/>
              <a:t>the difference between a land or box </a:t>
            </a:r>
            <a:r>
              <a:rPr lang="en-US" dirty="0" smtClean="0"/>
              <a:t>turtle and </a:t>
            </a:r>
            <a:r>
              <a:rPr lang="en-US" dirty="0"/>
              <a:t>the aquatic kinds, pointing out the webbed feet of </a:t>
            </a:r>
            <a:r>
              <a:rPr lang="en-US" dirty="0" smtClean="0"/>
              <a:t>the latter</a:t>
            </a:r>
            <a:r>
              <a:rPr lang="en-US" dirty="0"/>
              <a:t>. </a:t>
            </a:r>
            <a:endParaRPr lang="en-US" dirty="0" smtClean="0"/>
          </a:p>
          <a:p>
            <a:pPr lvl="1"/>
            <a:r>
              <a:rPr lang="en-US" dirty="0" smtClean="0"/>
              <a:t>Tell </a:t>
            </a:r>
            <a:r>
              <a:rPr lang="en-US" dirty="0"/>
              <a:t>your audience why many kinds of lizards have </a:t>
            </a:r>
            <a:r>
              <a:rPr lang="en-US" dirty="0" smtClean="0"/>
              <a:t>tails that </a:t>
            </a:r>
            <a:r>
              <a:rPr lang="en-US" dirty="0"/>
              <a:t>break off readily, or why turtle shells of different </a:t>
            </a:r>
            <a:r>
              <a:rPr lang="en-US" dirty="0" smtClean="0"/>
              <a:t>species vary </a:t>
            </a:r>
            <a:r>
              <a:rPr lang="en-US" dirty="0"/>
              <a:t>in shape and color. </a:t>
            </a:r>
            <a:endParaRPr lang="en-US" dirty="0" smtClean="0"/>
          </a:p>
          <a:p>
            <a:pPr lvl="1"/>
            <a:r>
              <a:rPr lang="en-US" dirty="0" smtClean="0"/>
              <a:t>Explain </a:t>
            </a:r>
            <a:r>
              <a:rPr lang="en-US" dirty="0"/>
              <a:t>the development of frogs </a:t>
            </a:r>
            <a:r>
              <a:rPr lang="en-US" dirty="0" smtClean="0"/>
              <a:t>and toads </a:t>
            </a:r>
            <a:r>
              <a:rPr lang="en-US" dirty="0"/>
              <a:t>from egg to tadpole to adult. </a:t>
            </a:r>
            <a:endParaRPr lang="en-US" dirty="0" smtClean="0"/>
          </a:p>
          <a:p>
            <a:pPr lvl="1"/>
            <a:r>
              <a:rPr lang="en-US" dirty="0" smtClean="0"/>
              <a:t>Tell </a:t>
            </a:r>
            <a:r>
              <a:rPr lang="en-US" dirty="0"/>
              <a:t>them what you </a:t>
            </a:r>
            <a:r>
              <a:rPr lang="en-US" dirty="0" smtClean="0"/>
              <a:t>find most </a:t>
            </a:r>
            <a:r>
              <a:rPr lang="en-US" dirty="0"/>
              <a:t>exciting about reptiles and amphibians or about </a:t>
            </a:r>
            <a:r>
              <a:rPr lang="en-US" dirty="0" smtClean="0"/>
              <a:t>your observations </a:t>
            </a:r>
            <a:r>
              <a:rPr lang="en-US" dirty="0"/>
              <a:t>of species in captivity or in the </a:t>
            </a:r>
            <a:r>
              <a:rPr lang="en-US" dirty="0" smtClean="0"/>
              <a:t>wild. </a:t>
            </a:r>
          </a:p>
          <a:p>
            <a:r>
              <a:rPr lang="en-US" dirty="0" smtClean="0"/>
              <a:t>Be </a:t>
            </a:r>
            <a:r>
              <a:rPr lang="en-US" dirty="0"/>
              <a:t>prepared to answer </a:t>
            </a:r>
            <a:r>
              <a:rPr lang="en-US" dirty="0" smtClean="0"/>
              <a:t>questions after </a:t>
            </a:r>
            <a:r>
              <a:rPr lang="en-US" dirty="0"/>
              <a:t>you have finished.</a:t>
            </a:r>
          </a:p>
        </p:txBody>
      </p:sp>
    </p:spTree>
    <p:extLst>
      <p:ext uri="{BB962C8B-B14F-4D97-AF65-F5344CB8AC3E}">
        <p14:creationId xmlns:p14="http://schemas.microsoft.com/office/powerpoint/2010/main" val="1178136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4"/>
          </a:xfrm>
        </p:spPr>
        <p:txBody>
          <a:bodyPr/>
          <a:lstStyle/>
          <a:p>
            <a:r>
              <a:rPr lang="en-US" dirty="0" smtClean="0"/>
              <a:t>Requirement 1</a:t>
            </a:r>
            <a:endParaRPr lang="en-US" dirty="0"/>
          </a:p>
        </p:txBody>
      </p:sp>
      <p:sp>
        <p:nvSpPr>
          <p:cNvPr id="3" name="Content Placeholder 2"/>
          <p:cNvSpPr>
            <a:spLocks noGrp="1"/>
          </p:cNvSpPr>
          <p:nvPr>
            <p:ph idx="1"/>
          </p:nvPr>
        </p:nvSpPr>
        <p:spPr>
          <a:xfrm>
            <a:off x="448966" y="1808225"/>
            <a:ext cx="8246070" cy="1374346"/>
          </a:xfrm>
        </p:spPr>
        <p:txBody>
          <a:bodyPr>
            <a:normAutofit fontScale="92500" lnSpcReduction="10000"/>
          </a:bodyPr>
          <a:lstStyle/>
          <a:p>
            <a:pPr marL="0" indent="0">
              <a:buNone/>
            </a:pPr>
            <a:r>
              <a:rPr lang="en-US" sz="1900" dirty="0"/>
              <a:t>Describe the identifying characteristics of six species of reptiles and four species of amphibians found in the United States. For any four of these, make sketches from your own observations or take photographs. Show markings, color patterns, or other characteristics that are important in the identification of each of the four species. Discuss the habits and habitats of all 10 species.</a:t>
            </a:r>
          </a:p>
          <a:p>
            <a:endParaRPr lang="en-US" sz="1900"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80" y="739290"/>
            <a:ext cx="914400" cy="933450"/>
          </a:xfrm>
          <a:prstGeom prst="rect">
            <a:avLst/>
          </a:prstGeom>
        </p:spPr>
      </p:pic>
    </p:spTree>
    <p:extLst>
      <p:ext uri="{BB962C8B-B14F-4D97-AF65-F5344CB8AC3E}">
        <p14:creationId xmlns:p14="http://schemas.microsoft.com/office/powerpoint/2010/main" val="35573454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4"/>
          </a:xfrm>
        </p:spPr>
        <p:txBody>
          <a:bodyPr/>
          <a:lstStyle/>
          <a:p>
            <a:r>
              <a:rPr lang="en-US" dirty="0" smtClean="0"/>
              <a:t>Requirement 10</a:t>
            </a:r>
            <a:endParaRPr lang="en-US" dirty="0"/>
          </a:p>
        </p:txBody>
      </p:sp>
      <p:sp>
        <p:nvSpPr>
          <p:cNvPr id="3" name="Content Placeholder 2"/>
          <p:cNvSpPr>
            <a:spLocks noGrp="1"/>
          </p:cNvSpPr>
          <p:nvPr>
            <p:ph idx="1"/>
          </p:nvPr>
        </p:nvSpPr>
        <p:spPr>
          <a:xfrm>
            <a:off x="448966" y="1808226"/>
            <a:ext cx="8246070" cy="2595984"/>
          </a:xfrm>
        </p:spPr>
        <p:txBody>
          <a:bodyPr>
            <a:normAutofit/>
          </a:bodyPr>
          <a:lstStyle/>
          <a:p>
            <a:pPr marL="0" indent="0">
              <a:buNone/>
            </a:pPr>
            <a:r>
              <a:rPr lang="en-US" sz="1800" dirty="0" smtClean="0"/>
              <a:t>Tell </a:t>
            </a:r>
            <a:r>
              <a:rPr lang="en-US" sz="1800" dirty="0"/>
              <a:t>five superstitions or false beliefs about reptiles and amphibians and give a correct explanation for each. Give seven examples of unusual behavior or other true facts about reptiles and amphibians</a:t>
            </a:r>
            <a:r>
              <a:rPr lang="en-US" sz="1800" dirty="0" smtClean="0"/>
              <a:t>.</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80" y="739290"/>
            <a:ext cx="914400" cy="93345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0467" y="2877160"/>
            <a:ext cx="3503065" cy="1760290"/>
          </a:xfrm>
          <a:prstGeom prst="rect">
            <a:avLst/>
          </a:prstGeom>
        </p:spPr>
      </p:pic>
    </p:spTree>
    <p:extLst>
      <p:ext uri="{BB962C8B-B14F-4D97-AF65-F5344CB8AC3E}">
        <p14:creationId xmlns:p14="http://schemas.microsoft.com/office/powerpoint/2010/main" val="912143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24" y="205979"/>
            <a:ext cx="3351275" cy="85725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Snake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457200" y="1655519"/>
            <a:ext cx="4038600" cy="3359511"/>
          </a:xfrm>
        </p:spPr>
        <p:txBody>
          <a:bodyPr>
            <a:normAutofit fontScale="77500" lnSpcReduction="20000"/>
          </a:bodyPr>
          <a:lstStyle/>
          <a:p>
            <a:r>
              <a:rPr lang="en-US" dirty="0" smtClean="0">
                <a:solidFill>
                  <a:schemeClr val="bg1"/>
                </a:solidFill>
              </a:rPr>
              <a:t>Snakes </a:t>
            </a:r>
            <a:r>
              <a:rPr lang="en-US" dirty="0">
                <a:solidFill>
                  <a:schemeClr val="bg1"/>
                </a:solidFill>
              </a:rPr>
              <a:t>that live around barns milk cows</a:t>
            </a:r>
            <a:r>
              <a:rPr lang="en-US" dirty="0" smtClean="0">
                <a:solidFill>
                  <a:schemeClr val="bg1"/>
                </a:solidFill>
              </a:rPr>
              <a:t>.</a:t>
            </a:r>
          </a:p>
          <a:p>
            <a:pPr lvl="1"/>
            <a:r>
              <a:rPr lang="en-US" dirty="0" smtClean="0">
                <a:solidFill>
                  <a:schemeClr val="bg1"/>
                </a:solidFill>
              </a:rPr>
              <a:t>Milk </a:t>
            </a:r>
            <a:r>
              <a:rPr lang="en-US" dirty="0">
                <a:solidFill>
                  <a:schemeClr val="bg1"/>
                </a:solidFill>
              </a:rPr>
              <a:t>snakes eat many rats and mice, and barns and </a:t>
            </a:r>
            <a:r>
              <a:rPr lang="en-US" dirty="0" smtClean="0">
                <a:solidFill>
                  <a:schemeClr val="bg1"/>
                </a:solidFill>
              </a:rPr>
              <a:t>other farm </a:t>
            </a:r>
            <a:r>
              <a:rPr lang="en-US" dirty="0">
                <a:solidFill>
                  <a:schemeClr val="bg1"/>
                </a:solidFill>
              </a:rPr>
              <a:t>buildings often are excellent places to find food. </a:t>
            </a:r>
            <a:endParaRPr lang="en-US" dirty="0" smtClean="0">
              <a:solidFill>
                <a:schemeClr val="bg1"/>
              </a:solidFill>
            </a:endParaRPr>
          </a:p>
          <a:p>
            <a:pPr lvl="1"/>
            <a:r>
              <a:rPr lang="en-US" dirty="0" smtClean="0">
                <a:solidFill>
                  <a:schemeClr val="bg1"/>
                </a:solidFill>
              </a:rPr>
              <a:t>So finding </a:t>
            </a:r>
            <a:r>
              <a:rPr lang="en-US" dirty="0">
                <a:solidFill>
                  <a:schemeClr val="bg1"/>
                </a:solidFill>
              </a:rPr>
              <a:t>snakes around dairy farms is to be expected. </a:t>
            </a:r>
            <a:endParaRPr lang="en-US" dirty="0" smtClean="0">
              <a:solidFill>
                <a:schemeClr val="bg1"/>
              </a:solidFill>
            </a:endParaRPr>
          </a:p>
          <a:p>
            <a:pPr lvl="1"/>
            <a:r>
              <a:rPr lang="en-US" dirty="0" smtClean="0">
                <a:solidFill>
                  <a:schemeClr val="bg1"/>
                </a:solidFill>
              </a:rPr>
              <a:t>But the milk </a:t>
            </a:r>
            <a:r>
              <a:rPr lang="en-US" dirty="0">
                <a:solidFill>
                  <a:schemeClr val="bg1"/>
                </a:solidFill>
              </a:rPr>
              <a:t>snake’s mouth is full of needle-sharp teeth for </a:t>
            </a:r>
            <a:r>
              <a:rPr lang="en-US" dirty="0" smtClean="0">
                <a:solidFill>
                  <a:schemeClr val="bg1"/>
                </a:solidFill>
              </a:rPr>
              <a:t>holding small </a:t>
            </a:r>
            <a:r>
              <a:rPr lang="en-US" dirty="0">
                <a:solidFill>
                  <a:schemeClr val="bg1"/>
                </a:solidFill>
              </a:rPr>
              <a:t>animals and is not equipped for sucking milk </a:t>
            </a:r>
            <a:r>
              <a:rPr lang="en-US" dirty="0" smtClean="0">
                <a:solidFill>
                  <a:schemeClr val="bg1"/>
                </a:solidFill>
              </a:rPr>
              <a:t>from a </a:t>
            </a:r>
            <a:r>
              <a:rPr lang="en-US" dirty="0">
                <a:solidFill>
                  <a:schemeClr val="bg1"/>
                </a:solidFill>
              </a:rPr>
              <a:t>cow</a:t>
            </a:r>
            <a:r>
              <a:rPr lang="en-US" dirty="0" smtClean="0">
                <a:solidFill>
                  <a:schemeClr val="bg1"/>
                </a:solidFill>
              </a:rPr>
              <a:t>.</a:t>
            </a:r>
            <a:endParaRPr lang="en-US" dirty="0">
              <a:solidFill>
                <a:schemeClr val="bg1"/>
              </a:solidFill>
            </a:endParaRP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841840"/>
            <a:ext cx="4038600" cy="2409665"/>
          </a:xfrm>
        </p:spPr>
      </p:pic>
      <p:sp>
        <p:nvSpPr>
          <p:cNvPr id="7" name="TextBox 6"/>
          <p:cNvSpPr txBox="1"/>
          <p:nvPr/>
        </p:nvSpPr>
        <p:spPr>
          <a:xfrm>
            <a:off x="4648200" y="4251505"/>
            <a:ext cx="4038599" cy="369332"/>
          </a:xfrm>
          <a:prstGeom prst="rect">
            <a:avLst/>
          </a:prstGeom>
          <a:noFill/>
        </p:spPr>
        <p:txBody>
          <a:bodyPr wrap="square" rtlCol="0">
            <a:spAutoFit/>
          </a:bodyPr>
          <a:lstStyle/>
          <a:p>
            <a:pPr algn="ctr"/>
            <a:r>
              <a:rPr lang="en-US" dirty="0" smtClean="0">
                <a:solidFill>
                  <a:schemeClr val="bg1"/>
                </a:solidFill>
              </a:rPr>
              <a:t>Milk Snake</a:t>
            </a:r>
            <a:endParaRPr lang="en-US" dirty="0">
              <a:solidFill>
                <a:schemeClr val="bg1"/>
              </a:solidFill>
            </a:endParaRPr>
          </a:p>
        </p:txBody>
      </p:sp>
    </p:spTree>
    <p:extLst>
      <p:ext uri="{BB962C8B-B14F-4D97-AF65-F5344CB8AC3E}">
        <p14:creationId xmlns:p14="http://schemas.microsoft.com/office/powerpoint/2010/main" val="13917083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24" y="205979"/>
            <a:ext cx="3351275" cy="85725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Snake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457200" y="1655519"/>
            <a:ext cx="4038600" cy="3359511"/>
          </a:xfrm>
        </p:spPr>
        <p:txBody>
          <a:bodyPr>
            <a:normAutofit fontScale="70000" lnSpcReduction="20000"/>
          </a:bodyPr>
          <a:lstStyle/>
          <a:p>
            <a:r>
              <a:rPr lang="en-US" dirty="0">
                <a:solidFill>
                  <a:schemeClr val="bg1"/>
                </a:solidFill>
              </a:rPr>
              <a:t>Snakes swallow their young to protect them.</a:t>
            </a:r>
          </a:p>
          <a:p>
            <a:pPr lvl="1"/>
            <a:r>
              <a:rPr lang="en-US" dirty="0">
                <a:solidFill>
                  <a:schemeClr val="bg1"/>
                </a:solidFill>
              </a:rPr>
              <a:t>Many serpents, such as </a:t>
            </a:r>
            <a:r>
              <a:rPr lang="en-US" dirty="0" smtClean="0">
                <a:solidFill>
                  <a:schemeClr val="bg1"/>
                </a:solidFill>
              </a:rPr>
              <a:t>king snakes </a:t>
            </a:r>
            <a:r>
              <a:rPr lang="en-US" dirty="0">
                <a:solidFill>
                  <a:schemeClr val="bg1"/>
                </a:solidFill>
              </a:rPr>
              <a:t>and racers, eat other snakes—sometimes even their own kind. </a:t>
            </a:r>
            <a:endParaRPr lang="en-US" dirty="0" smtClean="0">
              <a:solidFill>
                <a:schemeClr val="bg1"/>
              </a:solidFill>
            </a:endParaRPr>
          </a:p>
          <a:p>
            <a:pPr lvl="1"/>
            <a:r>
              <a:rPr lang="en-US" dirty="0" smtClean="0">
                <a:solidFill>
                  <a:schemeClr val="bg1"/>
                </a:solidFill>
              </a:rPr>
              <a:t>So </a:t>
            </a:r>
            <a:r>
              <a:rPr lang="en-US" dirty="0">
                <a:solidFill>
                  <a:schemeClr val="bg1"/>
                </a:solidFill>
              </a:rPr>
              <a:t>if a person happened to come along at the right moment, it would be easy to jump to the conclusion that a mother snake was trying to protect her offspring. </a:t>
            </a:r>
            <a:endParaRPr lang="en-US" dirty="0" smtClean="0">
              <a:solidFill>
                <a:schemeClr val="bg1"/>
              </a:solidFill>
            </a:endParaRPr>
          </a:p>
          <a:p>
            <a:pPr lvl="1"/>
            <a:r>
              <a:rPr lang="en-US" dirty="0" smtClean="0">
                <a:solidFill>
                  <a:schemeClr val="bg1"/>
                </a:solidFill>
              </a:rPr>
              <a:t>The </a:t>
            </a:r>
            <a:r>
              <a:rPr lang="en-US" dirty="0">
                <a:solidFill>
                  <a:schemeClr val="bg1"/>
                </a:solidFill>
              </a:rPr>
              <a:t>illusion would be strengthened if the larger snake was disturbed and disgorged the smaller one, enabling it to escape.</a:t>
            </a:r>
          </a:p>
        </p:txBody>
      </p:sp>
      <p:sp>
        <p:nvSpPr>
          <p:cNvPr id="7" name="TextBox 6"/>
          <p:cNvSpPr txBox="1"/>
          <p:nvPr/>
        </p:nvSpPr>
        <p:spPr>
          <a:xfrm>
            <a:off x="4648200" y="4251505"/>
            <a:ext cx="4038599" cy="369332"/>
          </a:xfrm>
          <a:prstGeom prst="rect">
            <a:avLst/>
          </a:prstGeom>
          <a:noFill/>
        </p:spPr>
        <p:txBody>
          <a:bodyPr wrap="square" rtlCol="0">
            <a:spAutoFit/>
          </a:bodyPr>
          <a:lstStyle/>
          <a:p>
            <a:pPr algn="ctr"/>
            <a:r>
              <a:rPr lang="en-US" dirty="0" smtClean="0">
                <a:solidFill>
                  <a:schemeClr val="bg1"/>
                </a:solidFill>
              </a:rPr>
              <a:t>Indigo Snake Eats Rat Snake</a:t>
            </a:r>
            <a:endParaRPr lang="en-US" dirty="0">
              <a:solidFill>
                <a:schemeClr val="bg1"/>
              </a:solidFill>
            </a:endParaRPr>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761331"/>
            <a:ext cx="4038600" cy="2271712"/>
          </a:xfrm>
          <a:prstGeom prst="rect">
            <a:avLst/>
          </a:prstGeom>
        </p:spPr>
      </p:pic>
    </p:spTree>
    <p:extLst>
      <p:ext uri="{BB962C8B-B14F-4D97-AF65-F5344CB8AC3E}">
        <p14:creationId xmlns:p14="http://schemas.microsoft.com/office/powerpoint/2010/main" val="30780760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24" y="205979"/>
            <a:ext cx="3351275" cy="85725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Snake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457200" y="1655519"/>
            <a:ext cx="4038600" cy="3359511"/>
          </a:xfrm>
        </p:spPr>
        <p:txBody>
          <a:bodyPr>
            <a:normAutofit fontScale="77500" lnSpcReduction="20000"/>
          </a:bodyPr>
          <a:lstStyle/>
          <a:p>
            <a:r>
              <a:rPr lang="en-US" dirty="0">
                <a:solidFill>
                  <a:schemeClr val="bg1"/>
                </a:solidFill>
              </a:rPr>
              <a:t>The whip snake will chase a person down, wrap around him, and thrash him to death.</a:t>
            </a:r>
          </a:p>
          <a:p>
            <a:pPr lvl="1"/>
            <a:r>
              <a:rPr lang="en-US" dirty="0">
                <a:solidFill>
                  <a:schemeClr val="bg1"/>
                </a:solidFill>
              </a:rPr>
              <a:t>The eastern coachwhip is one of the longest snakes in North America, reaching lengths of more than 7 feet. </a:t>
            </a:r>
            <a:endParaRPr lang="en-US" dirty="0" smtClean="0">
              <a:solidFill>
                <a:schemeClr val="bg1"/>
              </a:solidFill>
            </a:endParaRPr>
          </a:p>
          <a:p>
            <a:pPr lvl="1"/>
            <a:r>
              <a:rPr lang="en-US" dirty="0" smtClean="0">
                <a:solidFill>
                  <a:schemeClr val="bg1"/>
                </a:solidFill>
              </a:rPr>
              <a:t>The </a:t>
            </a:r>
            <a:r>
              <a:rPr lang="en-US" dirty="0">
                <a:solidFill>
                  <a:schemeClr val="bg1"/>
                </a:solidFill>
              </a:rPr>
              <a:t>tail somewhat resembles a braided bullwhip. </a:t>
            </a:r>
            <a:endParaRPr lang="en-US" dirty="0" smtClean="0">
              <a:solidFill>
                <a:schemeClr val="bg1"/>
              </a:solidFill>
            </a:endParaRPr>
          </a:p>
          <a:p>
            <a:pPr lvl="1"/>
            <a:r>
              <a:rPr lang="en-US" dirty="0" smtClean="0">
                <a:solidFill>
                  <a:schemeClr val="bg1"/>
                </a:solidFill>
              </a:rPr>
              <a:t>This </a:t>
            </a:r>
            <a:r>
              <a:rPr lang="en-US" dirty="0">
                <a:solidFill>
                  <a:schemeClr val="bg1"/>
                </a:solidFill>
              </a:rPr>
              <a:t>may be the source of the story about a snake that whips people.</a:t>
            </a:r>
          </a:p>
        </p:txBody>
      </p:sp>
      <p:sp>
        <p:nvSpPr>
          <p:cNvPr id="7" name="TextBox 6"/>
          <p:cNvSpPr txBox="1"/>
          <p:nvPr/>
        </p:nvSpPr>
        <p:spPr>
          <a:xfrm>
            <a:off x="4648200" y="4251505"/>
            <a:ext cx="4038599" cy="369332"/>
          </a:xfrm>
          <a:prstGeom prst="rect">
            <a:avLst/>
          </a:prstGeom>
          <a:noFill/>
        </p:spPr>
        <p:txBody>
          <a:bodyPr wrap="square" rtlCol="0">
            <a:spAutoFit/>
          </a:bodyPr>
          <a:lstStyle/>
          <a:p>
            <a:pPr algn="ctr"/>
            <a:r>
              <a:rPr lang="en-US" dirty="0" smtClean="0">
                <a:solidFill>
                  <a:schemeClr val="bg1"/>
                </a:solidFill>
              </a:rPr>
              <a:t>Eastern Coachwhip Snake</a:t>
            </a:r>
            <a:endParaRPr lang="en-US" dirty="0">
              <a:solidFill>
                <a:schemeClr val="bg1"/>
              </a:solidFill>
            </a:endParaRP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550987"/>
            <a:ext cx="4038600" cy="2692400"/>
          </a:xfrm>
        </p:spPr>
      </p:pic>
    </p:spTree>
    <p:extLst>
      <p:ext uri="{BB962C8B-B14F-4D97-AF65-F5344CB8AC3E}">
        <p14:creationId xmlns:p14="http://schemas.microsoft.com/office/powerpoint/2010/main" val="191260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24" y="205979"/>
            <a:ext cx="3351275" cy="85725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Snake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43555" y="1655519"/>
            <a:ext cx="4352245" cy="3359511"/>
          </a:xfrm>
        </p:spPr>
        <p:txBody>
          <a:bodyPr>
            <a:normAutofit fontScale="62500" lnSpcReduction="20000"/>
          </a:bodyPr>
          <a:lstStyle/>
          <a:p>
            <a:r>
              <a:rPr lang="en-US" dirty="0">
                <a:solidFill>
                  <a:schemeClr val="bg1"/>
                </a:solidFill>
              </a:rPr>
              <a:t>Snakes chase people.</a:t>
            </a:r>
          </a:p>
          <a:p>
            <a:pPr lvl="1"/>
            <a:r>
              <a:rPr lang="en-US" dirty="0">
                <a:solidFill>
                  <a:schemeClr val="bg1"/>
                </a:solidFill>
              </a:rPr>
              <a:t>No snakes in North America are habitually aggressive toward human beings and none is known to chase people. </a:t>
            </a:r>
            <a:endParaRPr lang="en-US" dirty="0" smtClean="0">
              <a:solidFill>
                <a:schemeClr val="bg1"/>
              </a:solidFill>
            </a:endParaRPr>
          </a:p>
          <a:p>
            <a:pPr lvl="1"/>
            <a:r>
              <a:rPr lang="en-US" dirty="0" smtClean="0">
                <a:solidFill>
                  <a:schemeClr val="bg1"/>
                </a:solidFill>
              </a:rPr>
              <a:t>A </a:t>
            </a:r>
            <a:r>
              <a:rPr lang="en-US" dirty="0">
                <a:solidFill>
                  <a:schemeClr val="bg1"/>
                </a:solidFill>
              </a:rPr>
              <a:t>few, like the big diamondback rattlers and the cottonmouth, will sometimes stand their ground, and occasionally a snake will strike out if harassed. </a:t>
            </a:r>
            <a:endParaRPr lang="en-US" dirty="0" smtClean="0">
              <a:solidFill>
                <a:schemeClr val="bg1"/>
              </a:solidFill>
            </a:endParaRPr>
          </a:p>
          <a:p>
            <a:pPr lvl="1"/>
            <a:r>
              <a:rPr lang="en-US" dirty="0" smtClean="0">
                <a:solidFill>
                  <a:schemeClr val="bg1"/>
                </a:solidFill>
              </a:rPr>
              <a:t>But </a:t>
            </a:r>
            <a:r>
              <a:rPr lang="en-US" dirty="0">
                <a:solidFill>
                  <a:schemeClr val="bg1"/>
                </a:solidFill>
              </a:rPr>
              <a:t>the average snake, given a fair chance to escape, will speedily get out of a person’s way. </a:t>
            </a:r>
            <a:endParaRPr lang="en-US" dirty="0" smtClean="0">
              <a:solidFill>
                <a:schemeClr val="bg1"/>
              </a:solidFill>
            </a:endParaRPr>
          </a:p>
          <a:p>
            <a:pPr lvl="1"/>
            <a:r>
              <a:rPr lang="en-US" dirty="0" smtClean="0">
                <a:solidFill>
                  <a:schemeClr val="bg1"/>
                </a:solidFill>
              </a:rPr>
              <a:t>Sometimes </a:t>
            </a:r>
            <a:r>
              <a:rPr lang="en-US" dirty="0">
                <a:solidFill>
                  <a:schemeClr val="bg1"/>
                </a:solidFill>
              </a:rPr>
              <a:t>during the mating season racers and other snakes may feign an attack. </a:t>
            </a:r>
            <a:endParaRPr lang="en-US" dirty="0" smtClean="0">
              <a:solidFill>
                <a:schemeClr val="bg1"/>
              </a:solidFill>
            </a:endParaRPr>
          </a:p>
          <a:p>
            <a:pPr lvl="1"/>
            <a:r>
              <a:rPr lang="en-US" dirty="0" smtClean="0">
                <a:solidFill>
                  <a:schemeClr val="bg1"/>
                </a:solidFill>
              </a:rPr>
              <a:t>In </a:t>
            </a:r>
            <a:r>
              <a:rPr lang="en-US" dirty="0">
                <a:solidFill>
                  <a:schemeClr val="bg1"/>
                </a:solidFill>
              </a:rPr>
              <a:t>order to reach their shelters, snakes may crawl directly </a:t>
            </a:r>
            <a:r>
              <a:rPr lang="en-US" dirty="0" smtClean="0">
                <a:solidFill>
                  <a:schemeClr val="bg1"/>
                </a:solidFill>
              </a:rPr>
              <a:t>towards a person </a:t>
            </a:r>
            <a:r>
              <a:rPr lang="en-US" dirty="0">
                <a:solidFill>
                  <a:schemeClr val="bg1"/>
                </a:solidFill>
              </a:rPr>
              <a:t>who </a:t>
            </a:r>
            <a:r>
              <a:rPr lang="en-US" dirty="0" smtClean="0">
                <a:solidFill>
                  <a:schemeClr val="bg1"/>
                </a:solidFill>
              </a:rPr>
              <a:t>happens </a:t>
            </a:r>
            <a:r>
              <a:rPr lang="en-US" dirty="0">
                <a:solidFill>
                  <a:schemeClr val="bg1"/>
                </a:solidFill>
              </a:rPr>
              <a:t>to be in the way.</a:t>
            </a:r>
          </a:p>
        </p:txBody>
      </p:sp>
      <p:sp>
        <p:nvSpPr>
          <p:cNvPr id="7" name="TextBox 6"/>
          <p:cNvSpPr txBox="1"/>
          <p:nvPr/>
        </p:nvSpPr>
        <p:spPr>
          <a:xfrm>
            <a:off x="4669281" y="4556915"/>
            <a:ext cx="4038599" cy="369332"/>
          </a:xfrm>
          <a:prstGeom prst="rect">
            <a:avLst/>
          </a:prstGeom>
          <a:noFill/>
        </p:spPr>
        <p:txBody>
          <a:bodyPr wrap="square" rtlCol="0">
            <a:spAutoFit/>
          </a:bodyPr>
          <a:lstStyle/>
          <a:p>
            <a:pPr algn="ctr"/>
            <a:r>
              <a:rPr lang="en-US" dirty="0" smtClean="0">
                <a:solidFill>
                  <a:schemeClr val="bg1"/>
                </a:solidFill>
              </a:rPr>
              <a:t>Aggressive Snake Defending Itself</a:t>
            </a:r>
            <a:endParaRPr lang="en-US" dirty="0">
              <a:solidFill>
                <a:schemeClr val="bg1"/>
              </a:solidFill>
            </a:endParaRPr>
          </a:p>
        </p:txBody>
      </p:sp>
      <p:pic>
        <p:nvPicPr>
          <p:cNvPr id="6" name="Content Placeholder 5"/>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5598"/>
          <a:stretch/>
        </p:blipFill>
        <p:spPr>
          <a:xfrm>
            <a:off x="5182820" y="1790974"/>
            <a:ext cx="3073621" cy="2745944"/>
          </a:xfrm>
        </p:spPr>
      </p:pic>
    </p:spTree>
    <p:extLst>
      <p:ext uri="{BB962C8B-B14F-4D97-AF65-F5344CB8AC3E}">
        <p14:creationId xmlns:p14="http://schemas.microsoft.com/office/powerpoint/2010/main" val="17232765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7316" y="44280"/>
            <a:ext cx="3351275" cy="69501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Snake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43555" y="1655519"/>
            <a:ext cx="4725022" cy="3487981"/>
          </a:xfrm>
        </p:spPr>
        <p:txBody>
          <a:bodyPr>
            <a:normAutofit fontScale="55000" lnSpcReduction="20000"/>
          </a:bodyPr>
          <a:lstStyle/>
          <a:p>
            <a:r>
              <a:rPr lang="en-US" dirty="0">
                <a:solidFill>
                  <a:schemeClr val="bg1"/>
                </a:solidFill>
              </a:rPr>
              <a:t>A hoop snake rolls down hills with its tail in its mouth and has a venomous stinger in its tail.</a:t>
            </a:r>
          </a:p>
          <a:p>
            <a:pPr lvl="1"/>
            <a:r>
              <a:rPr lang="en-US" dirty="0">
                <a:solidFill>
                  <a:schemeClr val="bg1"/>
                </a:solidFill>
              </a:rPr>
              <a:t>One likely origin to the hoop snake myth is the mud snake found throughout the coastal plain. </a:t>
            </a:r>
            <a:endParaRPr lang="en-US" dirty="0" smtClean="0">
              <a:solidFill>
                <a:schemeClr val="bg1"/>
              </a:solidFill>
            </a:endParaRPr>
          </a:p>
          <a:p>
            <a:pPr lvl="1"/>
            <a:r>
              <a:rPr lang="en-US" dirty="0" smtClean="0">
                <a:solidFill>
                  <a:schemeClr val="bg1"/>
                </a:solidFill>
              </a:rPr>
              <a:t>The </a:t>
            </a:r>
            <a:r>
              <a:rPr lang="en-US" dirty="0">
                <a:solidFill>
                  <a:schemeClr val="bg1"/>
                </a:solidFill>
              </a:rPr>
              <a:t>mud snake is very docile and refuses to bite, but its habit of pressing the spine-like tip of its tail against a captor's skin gives rise to the misconception that it can sting. </a:t>
            </a:r>
            <a:endParaRPr lang="en-US" dirty="0" smtClean="0">
              <a:solidFill>
                <a:schemeClr val="bg1"/>
              </a:solidFill>
            </a:endParaRPr>
          </a:p>
          <a:p>
            <a:pPr lvl="1"/>
            <a:r>
              <a:rPr lang="en-US" dirty="0" smtClean="0">
                <a:solidFill>
                  <a:schemeClr val="bg1"/>
                </a:solidFill>
              </a:rPr>
              <a:t>It's</a:t>
            </a:r>
            <a:r>
              <a:rPr lang="en-US" dirty="0">
                <a:solidFill>
                  <a:schemeClr val="bg1"/>
                </a:solidFill>
              </a:rPr>
              <a:t>, therefore, given the </a:t>
            </a:r>
            <a:r>
              <a:rPr lang="en-US" dirty="0" smtClean="0">
                <a:solidFill>
                  <a:schemeClr val="bg1"/>
                </a:solidFill>
              </a:rPr>
              <a:t>nickname "</a:t>
            </a:r>
            <a:r>
              <a:rPr lang="en-US" dirty="0">
                <a:solidFill>
                  <a:schemeClr val="bg1"/>
                </a:solidFill>
              </a:rPr>
              <a:t>stinging snake." </a:t>
            </a:r>
            <a:endParaRPr lang="en-US" dirty="0" smtClean="0">
              <a:solidFill>
                <a:schemeClr val="bg1"/>
              </a:solidFill>
            </a:endParaRPr>
          </a:p>
          <a:p>
            <a:pPr lvl="1"/>
            <a:r>
              <a:rPr lang="en-US" dirty="0" smtClean="0">
                <a:solidFill>
                  <a:schemeClr val="bg1"/>
                </a:solidFill>
              </a:rPr>
              <a:t>Southern </a:t>
            </a:r>
            <a:r>
              <a:rPr lang="en-US" dirty="0">
                <a:solidFill>
                  <a:schemeClr val="bg1"/>
                </a:solidFill>
              </a:rPr>
              <a:t>folklore also holds that the mud snake can take its tail in its mouth and roll like a wheel, giving rise to the common name "hoop snake</a:t>
            </a:r>
            <a:r>
              <a:rPr lang="en-US" dirty="0" smtClean="0">
                <a:solidFill>
                  <a:schemeClr val="bg1"/>
                </a:solidFill>
              </a:rPr>
              <a:t>.“</a:t>
            </a:r>
          </a:p>
          <a:p>
            <a:pPr lvl="1"/>
            <a:r>
              <a:rPr lang="en-US" dirty="0" smtClean="0">
                <a:solidFill>
                  <a:schemeClr val="bg1"/>
                </a:solidFill>
              </a:rPr>
              <a:t> </a:t>
            </a:r>
            <a:r>
              <a:rPr lang="en-US" dirty="0">
                <a:solidFill>
                  <a:schemeClr val="bg1"/>
                </a:solidFill>
              </a:rPr>
              <a:t>The snake is not capable of moving in this manner, however.</a:t>
            </a:r>
          </a:p>
          <a:p>
            <a:pPr lvl="1"/>
            <a:r>
              <a:rPr lang="en-US" dirty="0">
                <a:solidFill>
                  <a:schemeClr val="bg1"/>
                </a:solidFill>
              </a:rPr>
              <a:t>Snakes do occasionally swallow their own tail mistaking it for prey, who knows, maybe this started the hoop snake myth. </a:t>
            </a:r>
          </a:p>
        </p:txBody>
      </p:sp>
      <p:sp>
        <p:nvSpPr>
          <p:cNvPr id="7" name="TextBox 6"/>
          <p:cNvSpPr txBox="1"/>
          <p:nvPr/>
        </p:nvSpPr>
        <p:spPr>
          <a:xfrm>
            <a:off x="5828651" y="4693259"/>
            <a:ext cx="2247900" cy="338554"/>
          </a:xfrm>
          <a:prstGeom prst="rect">
            <a:avLst/>
          </a:prstGeom>
          <a:noFill/>
        </p:spPr>
        <p:txBody>
          <a:bodyPr wrap="square" rtlCol="0">
            <a:spAutoFit/>
          </a:bodyPr>
          <a:lstStyle/>
          <a:p>
            <a:pPr algn="ctr"/>
            <a:r>
              <a:rPr lang="en-US" sz="1600" dirty="0" smtClean="0">
                <a:solidFill>
                  <a:schemeClr val="bg1"/>
                </a:solidFill>
              </a:rPr>
              <a:t>Snake Swallowing It’s Tail</a:t>
            </a:r>
            <a:endParaRPr lang="en-US" sz="1600" dirty="0">
              <a:solidFill>
                <a:schemeClr val="bg1"/>
              </a:solidFill>
            </a:endParaRP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49003" y="3222599"/>
            <a:ext cx="2247900" cy="147066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6786" y="691326"/>
            <a:ext cx="1822158" cy="2183553"/>
          </a:xfrm>
          <a:prstGeom prst="rect">
            <a:avLst/>
          </a:prstGeo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b="5466"/>
          <a:stretch/>
        </p:blipFill>
        <p:spPr>
          <a:xfrm>
            <a:off x="5035875" y="694093"/>
            <a:ext cx="1916726" cy="2183067"/>
          </a:xfrm>
          <a:prstGeom prst="rect">
            <a:avLst/>
          </a:prstGeom>
        </p:spPr>
      </p:pic>
      <p:sp>
        <p:nvSpPr>
          <p:cNvPr id="11" name="TextBox 10"/>
          <p:cNvSpPr txBox="1"/>
          <p:nvPr/>
        </p:nvSpPr>
        <p:spPr>
          <a:xfrm>
            <a:off x="7046785" y="2884045"/>
            <a:ext cx="1822159" cy="338554"/>
          </a:xfrm>
          <a:prstGeom prst="rect">
            <a:avLst/>
          </a:prstGeom>
          <a:noFill/>
        </p:spPr>
        <p:txBody>
          <a:bodyPr wrap="square" rtlCol="0">
            <a:spAutoFit/>
          </a:bodyPr>
          <a:lstStyle/>
          <a:p>
            <a:pPr algn="ctr"/>
            <a:r>
              <a:rPr lang="en-US" sz="1600" dirty="0" smtClean="0">
                <a:solidFill>
                  <a:schemeClr val="bg1"/>
                </a:solidFill>
              </a:rPr>
              <a:t>“Hoop Snake”</a:t>
            </a:r>
            <a:endParaRPr lang="en-US" sz="1600" dirty="0">
              <a:solidFill>
                <a:schemeClr val="bg1"/>
              </a:solidFill>
            </a:endParaRPr>
          </a:p>
        </p:txBody>
      </p:sp>
      <p:sp>
        <p:nvSpPr>
          <p:cNvPr id="12" name="TextBox 11"/>
          <p:cNvSpPr txBox="1"/>
          <p:nvPr/>
        </p:nvSpPr>
        <p:spPr>
          <a:xfrm>
            <a:off x="5035874" y="2874879"/>
            <a:ext cx="1916727" cy="338554"/>
          </a:xfrm>
          <a:prstGeom prst="rect">
            <a:avLst/>
          </a:prstGeom>
          <a:noFill/>
        </p:spPr>
        <p:txBody>
          <a:bodyPr wrap="square" rtlCol="0">
            <a:spAutoFit/>
          </a:bodyPr>
          <a:lstStyle/>
          <a:p>
            <a:pPr algn="ctr"/>
            <a:r>
              <a:rPr lang="en-US" sz="1600" dirty="0" smtClean="0">
                <a:solidFill>
                  <a:schemeClr val="bg1"/>
                </a:solidFill>
              </a:rPr>
              <a:t>Eastern Mud Snake</a:t>
            </a:r>
            <a:endParaRPr lang="en-US" sz="1600" dirty="0">
              <a:solidFill>
                <a:schemeClr val="bg1"/>
              </a:solidFill>
            </a:endParaRPr>
          </a:p>
        </p:txBody>
      </p:sp>
    </p:spTree>
    <p:extLst>
      <p:ext uri="{BB962C8B-B14F-4D97-AF65-F5344CB8AC3E}">
        <p14:creationId xmlns:p14="http://schemas.microsoft.com/office/powerpoint/2010/main" val="19189454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24" y="205979"/>
            <a:ext cx="3351275" cy="85725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Snake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43555" y="1655519"/>
            <a:ext cx="4352245" cy="3359511"/>
          </a:xfrm>
        </p:spPr>
        <p:txBody>
          <a:bodyPr>
            <a:normAutofit/>
          </a:bodyPr>
          <a:lstStyle/>
          <a:p>
            <a:r>
              <a:rPr lang="en-US" sz="1800" dirty="0">
                <a:solidFill>
                  <a:schemeClr val="bg1"/>
                </a:solidFill>
              </a:rPr>
              <a:t>Snakes are cold and slimy</a:t>
            </a:r>
          </a:p>
          <a:p>
            <a:pPr lvl="1"/>
            <a:r>
              <a:rPr lang="en-US" sz="1600" dirty="0">
                <a:solidFill>
                  <a:schemeClr val="bg1"/>
                </a:solidFill>
              </a:rPr>
              <a:t>In fact, snake skin is dry and, depending on the surrounding temperature, can be quite warm and soft.</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82820" y="1738122"/>
            <a:ext cx="3054100" cy="2000436"/>
          </a:xfrm>
        </p:spPr>
      </p:pic>
    </p:spTree>
    <p:extLst>
      <p:ext uri="{BB962C8B-B14F-4D97-AF65-F5344CB8AC3E}">
        <p14:creationId xmlns:p14="http://schemas.microsoft.com/office/powerpoint/2010/main" val="18053566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24" y="205979"/>
            <a:ext cx="3351275" cy="85725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Snake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9150" y="1655519"/>
            <a:ext cx="4886559" cy="3359511"/>
          </a:xfrm>
        </p:spPr>
        <p:txBody>
          <a:bodyPr>
            <a:normAutofit fontScale="62500" lnSpcReduction="20000"/>
          </a:bodyPr>
          <a:lstStyle/>
          <a:p>
            <a:r>
              <a:rPr lang="en-US" dirty="0">
                <a:solidFill>
                  <a:schemeClr val="bg1"/>
                </a:solidFill>
              </a:rPr>
              <a:t>Snakes Go Blind During the Heat of Summer</a:t>
            </a:r>
          </a:p>
          <a:p>
            <a:pPr lvl="1"/>
            <a:r>
              <a:rPr lang="en-US" sz="2600" dirty="0">
                <a:solidFill>
                  <a:schemeClr val="bg1"/>
                </a:solidFill>
              </a:rPr>
              <a:t>Snakes do not simply go blind based on temperature or time of year. </a:t>
            </a:r>
            <a:endParaRPr lang="en-US" sz="2600" dirty="0" smtClean="0">
              <a:solidFill>
                <a:schemeClr val="bg1"/>
              </a:solidFill>
            </a:endParaRPr>
          </a:p>
          <a:p>
            <a:pPr lvl="1"/>
            <a:r>
              <a:rPr lang="en-US" sz="2600" dirty="0" smtClean="0">
                <a:solidFill>
                  <a:schemeClr val="bg1"/>
                </a:solidFill>
              </a:rPr>
              <a:t>However</a:t>
            </a:r>
            <a:r>
              <a:rPr lang="en-US" sz="2600" dirty="0">
                <a:solidFill>
                  <a:schemeClr val="bg1"/>
                </a:solidFill>
              </a:rPr>
              <a:t>, snakes close to shedding their skins do experience a temporary loss or inhibition of vision as their old ocular scales, protective scales covering the eyes, begin to separate from new ones developing underneath. </a:t>
            </a:r>
            <a:endParaRPr lang="en-US" sz="2600" dirty="0" smtClean="0">
              <a:solidFill>
                <a:schemeClr val="bg1"/>
              </a:solidFill>
            </a:endParaRPr>
          </a:p>
          <a:p>
            <a:pPr lvl="1"/>
            <a:r>
              <a:rPr lang="en-US" sz="2600" dirty="0" smtClean="0">
                <a:solidFill>
                  <a:schemeClr val="bg1"/>
                </a:solidFill>
              </a:rPr>
              <a:t>During </a:t>
            </a:r>
            <a:r>
              <a:rPr lang="en-US" sz="2600" dirty="0">
                <a:solidFill>
                  <a:schemeClr val="bg1"/>
                </a:solidFill>
              </a:rPr>
              <a:t>this time, the eyes appear a milky gray-blue, and the snake’s ability to see is minimal. </a:t>
            </a:r>
            <a:endParaRPr lang="en-US" sz="2600" dirty="0" smtClean="0">
              <a:solidFill>
                <a:schemeClr val="bg1"/>
              </a:solidFill>
            </a:endParaRPr>
          </a:p>
          <a:p>
            <a:pPr lvl="1"/>
            <a:r>
              <a:rPr lang="en-US" sz="2600" dirty="0" smtClean="0">
                <a:solidFill>
                  <a:schemeClr val="bg1"/>
                </a:solidFill>
              </a:rPr>
              <a:t>A </a:t>
            </a:r>
            <a:r>
              <a:rPr lang="en-US" sz="2600" dirty="0">
                <a:solidFill>
                  <a:schemeClr val="bg1"/>
                </a:solidFill>
              </a:rPr>
              <a:t>great many snakes slip into a shed cycle in late summer, so perhaps the myth that all snakes “go blind” was born during this time of year.</a:t>
            </a:r>
          </a:p>
        </p:txBody>
      </p:sp>
      <p:sp>
        <p:nvSpPr>
          <p:cNvPr id="7" name="TextBox 6"/>
          <p:cNvSpPr txBox="1"/>
          <p:nvPr/>
        </p:nvSpPr>
        <p:spPr>
          <a:xfrm>
            <a:off x="4991861" y="3526139"/>
            <a:ext cx="4038599" cy="369332"/>
          </a:xfrm>
          <a:prstGeom prst="rect">
            <a:avLst/>
          </a:prstGeom>
          <a:noFill/>
        </p:spPr>
        <p:txBody>
          <a:bodyPr wrap="square" rtlCol="0">
            <a:spAutoFit/>
          </a:bodyPr>
          <a:lstStyle/>
          <a:p>
            <a:pPr algn="ctr"/>
            <a:r>
              <a:rPr lang="en-US" dirty="0" smtClean="0">
                <a:solidFill>
                  <a:schemeClr val="bg1"/>
                </a:solidFill>
              </a:rPr>
              <a:t>Molting Snakes</a:t>
            </a:r>
            <a:endParaRPr lang="en-US" dirty="0">
              <a:solidFill>
                <a:schemeClr val="bg1"/>
              </a:solidFill>
            </a:endParaRP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030115" y="1593394"/>
            <a:ext cx="2447399" cy="1833159"/>
          </a:xfr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6100" y="1597753"/>
            <a:ext cx="1219200" cy="1828800"/>
          </a:xfrm>
          <a:prstGeom prst="rect">
            <a:avLst/>
          </a:prstGeom>
        </p:spPr>
      </p:pic>
      <p:cxnSp>
        <p:nvCxnSpPr>
          <p:cNvPr id="12" name="Straight Arrow Connector 11"/>
          <p:cNvCxnSpPr/>
          <p:nvPr/>
        </p:nvCxnSpPr>
        <p:spPr>
          <a:xfrm flipV="1">
            <a:off x="4419295" y="2509974"/>
            <a:ext cx="1679755" cy="36718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98879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24" y="205979"/>
            <a:ext cx="3351275" cy="85725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Snake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43555" y="1655519"/>
            <a:ext cx="4352245" cy="3359511"/>
          </a:xfrm>
        </p:spPr>
        <p:txBody>
          <a:bodyPr>
            <a:normAutofit/>
          </a:bodyPr>
          <a:lstStyle/>
          <a:p>
            <a:r>
              <a:rPr lang="en-US" sz="1800" dirty="0">
                <a:solidFill>
                  <a:schemeClr val="bg1"/>
                </a:solidFill>
              </a:rPr>
              <a:t>When a snake is killed, its tail wriggles until sundown.</a:t>
            </a:r>
          </a:p>
          <a:p>
            <a:pPr lvl="1"/>
            <a:r>
              <a:rPr lang="en-US" sz="1600" dirty="0">
                <a:solidFill>
                  <a:schemeClr val="bg1"/>
                </a:solidFill>
              </a:rPr>
              <a:t>When a snake has met a violent death, reflex action often lasts quite a while afterward, and the tail can wriggle for some time, but sundown plays no part in it.</a:t>
            </a:r>
          </a:p>
        </p:txBody>
      </p:sp>
      <p:sp>
        <p:nvSpPr>
          <p:cNvPr id="7" name="TextBox 6"/>
          <p:cNvSpPr txBox="1"/>
          <p:nvPr/>
        </p:nvSpPr>
        <p:spPr>
          <a:xfrm>
            <a:off x="4669281" y="4556915"/>
            <a:ext cx="4038599" cy="369332"/>
          </a:xfrm>
          <a:prstGeom prst="rect">
            <a:avLst/>
          </a:prstGeom>
          <a:noFill/>
        </p:spPr>
        <p:txBody>
          <a:bodyPr wrap="square" rtlCol="0">
            <a:spAutoFit/>
          </a:bodyPr>
          <a:lstStyle/>
          <a:p>
            <a:pPr algn="ctr"/>
            <a:r>
              <a:rPr lang="en-US" dirty="0" smtClean="0">
                <a:solidFill>
                  <a:schemeClr val="bg1"/>
                </a:solidFill>
              </a:rPr>
              <a:t>Eastern Hognose Snake Playing Dead</a:t>
            </a:r>
            <a:endParaRPr lang="en-US" dirty="0">
              <a:solidFill>
                <a:schemeClr val="bg1"/>
              </a:solidFill>
            </a:endParaRP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69281" y="1797205"/>
            <a:ext cx="4038600" cy="2759710"/>
          </a:xfrm>
        </p:spPr>
      </p:pic>
    </p:spTree>
    <p:extLst>
      <p:ext uri="{BB962C8B-B14F-4D97-AF65-F5344CB8AC3E}">
        <p14:creationId xmlns:p14="http://schemas.microsoft.com/office/powerpoint/2010/main" val="12457606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24" y="205979"/>
            <a:ext cx="3351275" cy="85725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Snake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43555" y="1655519"/>
            <a:ext cx="4352245" cy="3359511"/>
          </a:xfrm>
        </p:spPr>
        <p:txBody>
          <a:bodyPr>
            <a:normAutofit/>
          </a:bodyPr>
          <a:lstStyle/>
          <a:p>
            <a:r>
              <a:rPr lang="en-US" sz="1800" dirty="0">
                <a:solidFill>
                  <a:schemeClr val="bg1"/>
                </a:solidFill>
              </a:rPr>
              <a:t>Snakes are deaf</a:t>
            </a:r>
          </a:p>
          <a:p>
            <a:pPr lvl="1"/>
            <a:r>
              <a:rPr lang="en-US" sz="1600" dirty="0">
                <a:solidFill>
                  <a:schemeClr val="bg1"/>
                </a:solidFill>
              </a:rPr>
              <a:t>Although they lack eardrums, snakes possess inner ears which are able to pick up not only ground-borne vibrations but low frequency airborne sounds. </a:t>
            </a:r>
            <a:endParaRPr lang="en-US" sz="1600" dirty="0" smtClean="0">
              <a:solidFill>
                <a:schemeClr val="bg1"/>
              </a:solidFill>
            </a:endParaRPr>
          </a:p>
          <a:p>
            <a:pPr lvl="1"/>
            <a:r>
              <a:rPr lang="en-US" sz="1600" dirty="0" smtClean="0">
                <a:solidFill>
                  <a:schemeClr val="bg1"/>
                </a:solidFill>
              </a:rPr>
              <a:t>They </a:t>
            </a:r>
            <a:r>
              <a:rPr lang="en-US" sz="1600" dirty="0">
                <a:solidFill>
                  <a:schemeClr val="bg1"/>
                </a:solidFill>
              </a:rPr>
              <a:t>do have difficulty with sounds at a higher pitch.</a:t>
            </a:r>
          </a:p>
        </p:txBody>
      </p:sp>
      <p:sp>
        <p:nvSpPr>
          <p:cNvPr id="7" name="TextBox 6"/>
          <p:cNvSpPr txBox="1"/>
          <p:nvPr/>
        </p:nvSpPr>
        <p:spPr>
          <a:xfrm>
            <a:off x="4930700" y="3640685"/>
            <a:ext cx="4038599" cy="923330"/>
          </a:xfrm>
          <a:prstGeom prst="rect">
            <a:avLst/>
          </a:prstGeom>
          <a:noFill/>
        </p:spPr>
        <p:txBody>
          <a:bodyPr wrap="square" rtlCol="0">
            <a:spAutoFit/>
          </a:bodyPr>
          <a:lstStyle/>
          <a:p>
            <a:pPr algn="ctr"/>
            <a:r>
              <a:rPr lang="en-US" dirty="0" smtClean="0">
                <a:solidFill>
                  <a:schemeClr val="bg1"/>
                </a:solidFill>
              </a:rPr>
              <a:t>Vibrations received by the jaw stimulates the cochlea. From the cochlea, auditory signals travel to the brain.</a:t>
            </a:r>
            <a:endParaRPr lang="en-US" dirty="0">
              <a:solidFill>
                <a:schemeClr val="bg1"/>
              </a:solidFill>
            </a:endParaRPr>
          </a:p>
        </p:txBody>
      </p:sp>
      <p:pic>
        <p:nvPicPr>
          <p:cNvPr id="12" name="Content Placeholder 11"/>
          <p:cNvPicPr>
            <a:picLocks noGrp="1" noChangeAspect="1"/>
          </p:cNvPicPr>
          <p:nvPr>
            <p:ph sz="half" idx="2"/>
          </p:nvPr>
        </p:nvPicPr>
        <p:blipFill rotWithShape="1">
          <a:blip r:embed="rId2"/>
          <a:srcRect t="30317"/>
          <a:stretch/>
        </p:blipFill>
        <p:spPr>
          <a:xfrm>
            <a:off x="5144921" y="1960930"/>
            <a:ext cx="3610158" cy="1527050"/>
          </a:xfrm>
          <a:prstGeom prst="rect">
            <a:avLst/>
          </a:prstGeom>
        </p:spPr>
      </p:pic>
    </p:spTree>
    <p:extLst>
      <p:ext uri="{BB962C8B-B14F-4D97-AF65-F5344CB8AC3E}">
        <p14:creationId xmlns:p14="http://schemas.microsoft.com/office/powerpoint/2010/main" val="1873346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Reptiles and Amphibians</a:t>
            </a:r>
            <a:endParaRPr lang="en-US" sz="3200" dirty="0"/>
          </a:p>
        </p:txBody>
      </p:sp>
      <p:sp>
        <p:nvSpPr>
          <p:cNvPr id="3" name="Content Placeholder 2"/>
          <p:cNvSpPr>
            <a:spLocks noGrp="1"/>
          </p:cNvSpPr>
          <p:nvPr>
            <p:ph idx="1"/>
          </p:nvPr>
        </p:nvSpPr>
        <p:spPr/>
        <p:txBody>
          <a:bodyPr/>
          <a:lstStyle/>
          <a:p>
            <a:r>
              <a:rPr lang="en-US" dirty="0" smtClean="0"/>
              <a:t>Click on the following links for information on Reptiles and Amphibians</a:t>
            </a:r>
            <a:endParaRPr lang="en-US" dirty="0" smtClean="0">
              <a:hlinkClick r:id="rId2"/>
            </a:endParaRPr>
          </a:p>
          <a:p>
            <a:pPr lvl="1"/>
            <a:r>
              <a:rPr lang="en-US" sz="2400" dirty="0" smtClean="0">
                <a:hlinkClick r:id="rId2"/>
              </a:rPr>
              <a:t>Reptiles of the United States</a:t>
            </a:r>
            <a:endParaRPr lang="en-US" sz="2400" dirty="0" smtClean="0"/>
          </a:p>
          <a:p>
            <a:pPr lvl="1"/>
            <a:r>
              <a:rPr lang="en-US" sz="2400" dirty="0" smtClean="0">
                <a:hlinkClick r:id="rId3"/>
              </a:rPr>
              <a:t>Amphibians of the United States</a:t>
            </a:r>
            <a:endParaRPr lang="en-US" sz="2400" dirty="0" smtClean="0"/>
          </a:p>
          <a:p>
            <a:pPr lvl="1"/>
            <a:r>
              <a:rPr lang="en-US" sz="2400" dirty="0" smtClean="0">
                <a:hlinkClick r:id="rId4"/>
              </a:rPr>
              <a:t>Reptiles of Ohio</a:t>
            </a:r>
            <a:endParaRPr lang="en-US" sz="2400" dirty="0" smtClean="0"/>
          </a:p>
          <a:p>
            <a:pPr lvl="1"/>
            <a:r>
              <a:rPr lang="en-US" sz="2400" dirty="0" smtClean="0">
                <a:hlinkClick r:id="rId5"/>
              </a:rPr>
              <a:t>Amphibians of Ohio</a:t>
            </a:r>
            <a:endParaRPr lang="en-US" sz="2400" dirty="0"/>
          </a:p>
        </p:txBody>
      </p:sp>
    </p:spTree>
    <p:extLst>
      <p:ext uri="{BB962C8B-B14F-4D97-AF65-F5344CB8AC3E}">
        <p14:creationId xmlns:p14="http://schemas.microsoft.com/office/powerpoint/2010/main" val="11549910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24" y="205979"/>
            <a:ext cx="3351275" cy="85725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Snake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43555" y="1655519"/>
            <a:ext cx="5802790" cy="3359511"/>
          </a:xfrm>
        </p:spPr>
        <p:txBody>
          <a:bodyPr>
            <a:normAutofit fontScale="70000" lnSpcReduction="20000"/>
          </a:bodyPr>
          <a:lstStyle/>
          <a:p>
            <a:r>
              <a:rPr lang="en-US" dirty="0">
                <a:solidFill>
                  <a:schemeClr val="bg1"/>
                </a:solidFill>
              </a:rPr>
              <a:t>Snakes are charmed by music.</a:t>
            </a:r>
          </a:p>
          <a:p>
            <a:pPr lvl="1"/>
            <a:r>
              <a:rPr lang="en-US" sz="2600" dirty="0">
                <a:solidFill>
                  <a:schemeClr val="bg1"/>
                </a:solidFill>
              </a:rPr>
              <a:t>Snakes will often replicate the movement of their prey or whatever is threatening them to be in the attacking range. </a:t>
            </a:r>
            <a:endParaRPr lang="en-US" sz="2600" dirty="0" smtClean="0">
              <a:solidFill>
                <a:schemeClr val="bg1"/>
              </a:solidFill>
            </a:endParaRPr>
          </a:p>
          <a:p>
            <a:pPr lvl="1"/>
            <a:r>
              <a:rPr lang="en-US" sz="2600" dirty="0" smtClean="0">
                <a:solidFill>
                  <a:schemeClr val="bg1"/>
                </a:solidFill>
              </a:rPr>
              <a:t>Snake </a:t>
            </a:r>
            <a:r>
              <a:rPr lang="en-US" sz="2600" dirty="0">
                <a:solidFill>
                  <a:schemeClr val="bg1"/>
                </a:solidFill>
              </a:rPr>
              <a:t>charmers play a long instrument that intimidates snakes. </a:t>
            </a:r>
            <a:endParaRPr lang="en-US" sz="2600" dirty="0" smtClean="0">
              <a:solidFill>
                <a:schemeClr val="bg1"/>
              </a:solidFill>
            </a:endParaRPr>
          </a:p>
          <a:p>
            <a:pPr lvl="1"/>
            <a:r>
              <a:rPr lang="en-US" sz="2600" dirty="0" smtClean="0">
                <a:solidFill>
                  <a:schemeClr val="bg1"/>
                </a:solidFill>
              </a:rPr>
              <a:t>Snakes </a:t>
            </a:r>
            <a:r>
              <a:rPr lang="en-US" sz="2600" dirty="0">
                <a:solidFill>
                  <a:schemeClr val="bg1"/>
                </a:solidFill>
              </a:rPr>
              <a:t>lack true ears and cannot hear high frequency sounds. </a:t>
            </a:r>
            <a:endParaRPr lang="en-US" sz="2600" dirty="0" smtClean="0">
              <a:solidFill>
                <a:schemeClr val="bg1"/>
              </a:solidFill>
            </a:endParaRPr>
          </a:p>
          <a:p>
            <a:pPr lvl="1"/>
            <a:r>
              <a:rPr lang="en-US" sz="2600" dirty="0" smtClean="0">
                <a:solidFill>
                  <a:schemeClr val="bg1"/>
                </a:solidFill>
              </a:rPr>
              <a:t>However </a:t>
            </a:r>
            <a:r>
              <a:rPr lang="en-US" sz="2600" dirty="0">
                <a:solidFill>
                  <a:schemeClr val="bg1"/>
                </a:solidFill>
              </a:rPr>
              <a:t>they can sense vibrations pretty </a:t>
            </a:r>
            <a:r>
              <a:rPr lang="en-US" sz="2600" dirty="0" smtClean="0">
                <a:solidFill>
                  <a:schemeClr val="bg1"/>
                </a:solidFill>
              </a:rPr>
              <a:t>well and </a:t>
            </a:r>
            <a:r>
              <a:rPr lang="en-US" sz="2600" dirty="0">
                <a:solidFill>
                  <a:schemeClr val="bg1"/>
                </a:solidFill>
              </a:rPr>
              <a:t>this is exactly what the snake charmers use to attract the snake’s attention towards them. </a:t>
            </a:r>
            <a:endParaRPr lang="en-US" sz="2600" dirty="0" smtClean="0">
              <a:solidFill>
                <a:schemeClr val="bg1"/>
              </a:solidFill>
            </a:endParaRPr>
          </a:p>
          <a:p>
            <a:pPr lvl="1"/>
            <a:r>
              <a:rPr lang="en-US" sz="2600" dirty="0" smtClean="0">
                <a:solidFill>
                  <a:schemeClr val="bg1"/>
                </a:solidFill>
              </a:rPr>
              <a:t>They </a:t>
            </a:r>
            <a:r>
              <a:rPr lang="en-US" sz="2600" dirty="0">
                <a:solidFill>
                  <a:schemeClr val="bg1"/>
                </a:solidFill>
              </a:rPr>
              <a:t>create vibrations by rapidly tapping their feet on the ground.</a:t>
            </a:r>
          </a:p>
        </p:txBody>
      </p:sp>
      <p:sp>
        <p:nvSpPr>
          <p:cNvPr id="7" name="TextBox 6"/>
          <p:cNvSpPr txBox="1"/>
          <p:nvPr/>
        </p:nvSpPr>
        <p:spPr>
          <a:xfrm>
            <a:off x="6099050" y="4556915"/>
            <a:ext cx="2303728" cy="369332"/>
          </a:xfrm>
          <a:prstGeom prst="rect">
            <a:avLst/>
          </a:prstGeom>
          <a:noFill/>
        </p:spPr>
        <p:txBody>
          <a:bodyPr wrap="square" rtlCol="0">
            <a:spAutoFit/>
          </a:bodyPr>
          <a:lstStyle/>
          <a:p>
            <a:pPr algn="ctr"/>
            <a:r>
              <a:rPr lang="en-US" dirty="0" smtClean="0">
                <a:solidFill>
                  <a:schemeClr val="bg1"/>
                </a:solidFill>
              </a:rPr>
              <a:t>Snake Charmer</a:t>
            </a:r>
            <a:endParaRPr lang="en-US" dirty="0">
              <a:solidFill>
                <a:schemeClr val="bg1"/>
              </a:solidFill>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99050" y="1162840"/>
            <a:ext cx="2303728" cy="3394075"/>
          </a:xfrm>
        </p:spPr>
      </p:pic>
    </p:spTree>
    <p:extLst>
      <p:ext uri="{BB962C8B-B14F-4D97-AF65-F5344CB8AC3E}">
        <p14:creationId xmlns:p14="http://schemas.microsoft.com/office/powerpoint/2010/main" val="11277374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24" y="205979"/>
            <a:ext cx="3351275" cy="85725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Snake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43555" y="1791052"/>
            <a:ext cx="4352245" cy="2613157"/>
          </a:xfrm>
        </p:spPr>
        <p:txBody>
          <a:bodyPr>
            <a:normAutofit fontScale="85000" lnSpcReduction="10000"/>
          </a:bodyPr>
          <a:lstStyle/>
          <a:p>
            <a:r>
              <a:rPr lang="en-US" sz="2100" dirty="0">
                <a:solidFill>
                  <a:schemeClr val="bg1"/>
                </a:solidFill>
              </a:rPr>
              <a:t>Snakes travel in pairs, the survivor seeking revenge if one is killed.</a:t>
            </a:r>
          </a:p>
          <a:p>
            <a:pPr lvl="1"/>
            <a:r>
              <a:rPr lang="en-US" sz="1900" dirty="0">
                <a:solidFill>
                  <a:schemeClr val="bg1"/>
                </a:solidFill>
              </a:rPr>
              <a:t>One possible explanation could be related to typical reproductive behavior. </a:t>
            </a:r>
            <a:endParaRPr lang="en-US" sz="1900" dirty="0" smtClean="0">
              <a:solidFill>
                <a:schemeClr val="bg1"/>
              </a:solidFill>
            </a:endParaRPr>
          </a:p>
          <a:p>
            <a:pPr lvl="1"/>
            <a:r>
              <a:rPr lang="en-US" sz="1900" dirty="0" smtClean="0">
                <a:solidFill>
                  <a:schemeClr val="bg1"/>
                </a:solidFill>
              </a:rPr>
              <a:t>During </a:t>
            </a:r>
            <a:r>
              <a:rPr lang="en-US" sz="1900" dirty="0">
                <a:solidFill>
                  <a:schemeClr val="bg1"/>
                </a:solidFill>
              </a:rPr>
              <a:t>the mating season a male snake will trail a female snake much as a buck deer trails a doe during the rut. </a:t>
            </a:r>
            <a:endParaRPr lang="en-US" sz="1900" dirty="0" smtClean="0">
              <a:solidFill>
                <a:schemeClr val="bg1"/>
              </a:solidFill>
            </a:endParaRPr>
          </a:p>
          <a:p>
            <a:pPr lvl="1"/>
            <a:r>
              <a:rPr lang="en-US" sz="1900" dirty="0" smtClean="0">
                <a:solidFill>
                  <a:schemeClr val="bg1"/>
                </a:solidFill>
              </a:rPr>
              <a:t>One </a:t>
            </a:r>
            <a:r>
              <a:rPr lang="en-US" sz="1900" dirty="0">
                <a:solidFill>
                  <a:schemeClr val="bg1"/>
                </a:solidFill>
              </a:rPr>
              <a:t>may make the incorrect assumption that the second snake seen was out for revenge.</a:t>
            </a:r>
          </a:p>
        </p:txBody>
      </p:sp>
      <p:sp>
        <p:nvSpPr>
          <p:cNvPr id="7" name="TextBox 6"/>
          <p:cNvSpPr txBox="1"/>
          <p:nvPr/>
        </p:nvSpPr>
        <p:spPr>
          <a:xfrm>
            <a:off x="4648200" y="4404209"/>
            <a:ext cx="4038599" cy="369332"/>
          </a:xfrm>
          <a:prstGeom prst="rect">
            <a:avLst/>
          </a:prstGeom>
          <a:noFill/>
        </p:spPr>
        <p:txBody>
          <a:bodyPr wrap="square" rtlCol="0">
            <a:spAutoFit/>
          </a:bodyPr>
          <a:lstStyle/>
          <a:p>
            <a:pPr algn="ctr"/>
            <a:r>
              <a:rPr lang="en-US" dirty="0" smtClean="0">
                <a:solidFill>
                  <a:schemeClr val="bg1"/>
                </a:solidFill>
              </a:rPr>
              <a:t>Mating Snakes</a:t>
            </a:r>
            <a:endParaRPr lang="en-US" dirty="0">
              <a:solidFill>
                <a:schemeClr val="bg1"/>
              </a:solidFill>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199" y="1791053"/>
            <a:ext cx="4038600" cy="2596242"/>
          </a:xfrm>
        </p:spPr>
      </p:pic>
    </p:spTree>
    <p:extLst>
      <p:ext uri="{BB962C8B-B14F-4D97-AF65-F5344CB8AC3E}">
        <p14:creationId xmlns:p14="http://schemas.microsoft.com/office/powerpoint/2010/main" val="532968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24" y="205979"/>
            <a:ext cx="3351275" cy="85725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Snake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43555" y="1655520"/>
            <a:ext cx="4123035" cy="2595986"/>
          </a:xfrm>
        </p:spPr>
        <p:txBody>
          <a:bodyPr>
            <a:normAutofit lnSpcReduction="10000"/>
          </a:bodyPr>
          <a:lstStyle/>
          <a:p>
            <a:r>
              <a:rPr lang="en-US" sz="1900" dirty="0">
                <a:solidFill>
                  <a:schemeClr val="bg1"/>
                </a:solidFill>
              </a:rPr>
              <a:t>A snake can hypnotize or "charm" its prey so that the animal is unable to escape from the snake.</a:t>
            </a:r>
          </a:p>
          <a:p>
            <a:pPr lvl="1"/>
            <a:r>
              <a:rPr lang="en-US" sz="1700" dirty="0">
                <a:solidFill>
                  <a:schemeClr val="bg1"/>
                </a:solidFill>
              </a:rPr>
              <a:t>There is no scientific evidence that snakes are able to do this. </a:t>
            </a:r>
            <a:endParaRPr lang="en-US" sz="1700" dirty="0" smtClean="0">
              <a:solidFill>
                <a:schemeClr val="bg1"/>
              </a:solidFill>
            </a:endParaRPr>
          </a:p>
          <a:p>
            <a:pPr lvl="1"/>
            <a:r>
              <a:rPr lang="en-US" sz="1700" dirty="0" smtClean="0">
                <a:solidFill>
                  <a:schemeClr val="bg1"/>
                </a:solidFill>
              </a:rPr>
              <a:t>A </a:t>
            </a:r>
            <a:r>
              <a:rPr lang="en-US" sz="1700" dirty="0">
                <a:solidFill>
                  <a:schemeClr val="bg1"/>
                </a:solidFill>
              </a:rPr>
              <a:t>possible explanation for this false story is that a small animal may become frozen with fear at the approach of a snake.</a:t>
            </a:r>
          </a:p>
        </p:txBody>
      </p:sp>
      <p:sp>
        <p:nvSpPr>
          <p:cNvPr id="7" name="TextBox 6"/>
          <p:cNvSpPr txBox="1"/>
          <p:nvPr/>
        </p:nvSpPr>
        <p:spPr>
          <a:xfrm>
            <a:off x="4648200" y="3846769"/>
            <a:ext cx="4038599" cy="369332"/>
          </a:xfrm>
          <a:prstGeom prst="rect">
            <a:avLst/>
          </a:prstGeom>
          <a:noFill/>
        </p:spPr>
        <p:txBody>
          <a:bodyPr wrap="square" rtlCol="0">
            <a:spAutoFit/>
          </a:bodyPr>
          <a:lstStyle/>
          <a:p>
            <a:pPr algn="ctr"/>
            <a:r>
              <a:rPr lang="en-US" dirty="0" smtClean="0">
                <a:solidFill>
                  <a:schemeClr val="bg1"/>
                </a:solidFill>
              </a:rPr>
              <a:t>Kaa Hypnotizing Mowgli (Jungle Book)</a:t>
            </a:r>
            <a:endParaRPr lang="en-US" dirty="0">
              <a:solidFill>
                <a:schemeClr val="bg1"/>
              </a:solidFill>
            </a:endParaRPr>
          </a:p>
        </p:txBody>
      </p:sp>
      <p:pic>
        <p:nvPicPr>
          <p:cNvPr id="5" name="Content Placeholder 4"/>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5944" b="6759"/>
          <a:stretch/>
        </p:blipFill>
        <p:spPr>
          <a:xfrm>
            <a:off x="4635499" y="1808225"/>
            <a:ext cx="4038600" cy="1985165"/>
          </a:xfrm>
        </p:spPr>
      </p:pic>
    </p:spTree>
    <p:extLst>
      <p:ext uri="{BB962C8B-B14F-4D97-AF65-F5344CB8AC3E}">
        <p14:creationId xmlns:p14="http://schemas.microsoft.com/office/powerpoint/2010/main" val="39470122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24" y="205979"/>
            <a:ext cx="3351275" cy="85725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Snake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43555" y="1655519"/>
            <a:ext cx="4352245" cy="3487981"/>
          </a:xfrm>
        </p:spPr>
        <p:txBody>
          <a:bodyPr>
            <a:normAutofit fontScale="62500" lnSpcReduction="20000"/>
          </a:bodyPr>
          <a:lstStyle/>
          <a:p>
            <a:r>
              <a:rPr lang="en-US" dirty="0">
                <a:solidFill>
                  <a:schemeClr val="bg1"/>
                </a:solidFill>
              </a:rPr>
              <a:t>A rattlesnake’s age can be determined by counting the number of rattles on its tail.</a:t>
            </a:r>
          </a:p>
          <a:p>
            <a:pPr lvl="1"/>
            <a:r>
              <a:rPr lang="en-US" dirty="0">
                <a:solidFill>
                  <a:schemeClr val="bg1"/>
                </a:solidFill>
              </a:rPr>
              <a:t>That assumes that a rattlesnake gains one rattle each year and that it never loses a rattle. </a:t>
            </a:r>
            <a:endParaRPr lang="en-US" dirty="0" smtClean="0">
              <a:solidFill>
                <a:schemeClr val="bg1"/>
              </a:solidFill>
            </a:endParaRPr>
          </a:p>
          <a:p>
            <a:pPr lvl="1"/>
            <a:r>
              <a:rPr lang="en-US" dirty="0" smtClean="0">
                <a:solidFill>
                  <a:schemeClr val="bg1"/>
                </a:solidFill>
              </a:rPr>
              <a:t>Neither </a:t>
            </a:r>
            <a:r>
              <a:rPr lang="en-US" dirty="0">
                <a:solidFill>
                  <a:schemeClr val="bg1"/>
                </a:solidFill>
              </a:rPr>
              <a:t>assumption is </a:t>
            </a:r>
            <a:r>
              <a:rPr lang="en-US" dirty="0" smtClean="0">
                <a:solidFill>
                  <a:schemeClr val="bg1"/>
                </a:solidFill>
              </a:rPr>
              <a:t>accurate because a </a:t>
            </a:r>
            <a:r>
              <a:rPr lang="en-US" dirty="0">
                <a:solidFill>
                  <a:schemeClr val="bg1"/>
                </a:solidFill>
              </a:rPr>
              <a:t>rattlesnake gains a new rattle each time it sheds its skin. </a:t>
            </a:r>
            <a:endParaRPr lang="en-US" dirty="0" smtClean="0">
              <a:solidFill>
                <a:schemeClr val="bg1"/>
              </a:solidFill>
            </a:endParaRPr>
          </a:p>
          <a:p>
            <a:pPr lvl="1"/>
            <a:r>
              <a:rPr lang="en-US" dirty="0" smtClean="0">
                <a:solidFill>
                  <a:schemeClr val="bg1"/>
                </a:solidFill>
              </a:rPr>
              <a:t>Young </a:t>
            </a:r>
            <a:r>
              <a:rPr lang="en-US" dirty="0">
                <a:solidFill>
                  <a:schemeClr val="bg1"/>
                </a:solidFill>
              </a:rPr>
              <a:t>rattlesnakes will shed every few weeks, acquiring another tail bulb each time. </a:t>
            </a:r>
            <a:endParaRPr lang="en-US" dirty="0" smtClean="0">
              <a:solidFill>
                <a:schemeClr val="bg1"/>
              </a:solidFill>
            </a:endParaRPr>
          </a:p>
          <a:p>
            <a:pPr lvl="1"/>
            <a:r>
              <a:rPr lang="en-US" dirty="0" smtClean="0">
                <a:solidFill>
                  <a:schemeClr val="bg1"/>
                </a:solidFill>
              </a:rPr>
              <a:t>Old </a:t>
            </a:r>
            <a:r>
              <a:rPr lang="en-US" dirty="0">
                <a:solidFill>
                  <a:schemeClr val="bg1"/>
                </a:solidFill>
              </a:rPr>
              <a:t>rattlesnakes may shed twice each year. </a:t>
            </a:r>
            <a:endParaRPr lang="en-US" dirty="0" smtClean="0">
              <a:solidFill>
                <a:schemeClr val="bg1"/>
              </a:solidFill>
            </a:endParaRPr>
          </a:p>
          <a:p>
            <a:pPr lvl="1"/>
            <a:r>
              <a:rPr lang="en-US" dirty="0" smtClean="0">
                <a:solidFill>
                  <a:schemeClr val="bg1"/>
                </a:solidFill>
              </a:rPr>
              <a:t>In </a:t>
            </a:r>
            <a:r>
              <a:rPr lang="en-US" dirty="0">
                <a:solidFill>
                  <a:schemeClr val="bg1"/>
                </a:solidFill>
              </a:rPr>
              <a:t>addition, a rattlesnake does not hold onto all its rattles throughout its life. </a:t>
            </a:r>
            <a:endParaRPr lang="en-US" dirty="0" smtClean="0">
              <a:solidFill>
                <a:schemeClr val="bg1"/>
              </a:solidFill>
            </a:endParaRPr>
          </a:p>
          <a:p>
            <a:pPr lvl="1"/>
            <a:r>
              <a:rPr lang="en-US" dirty="0" smtClean="0">
                <a:solidFill>
                  <a:schemeClr val="bg1"/>
                </a:solidFill>
              </a:rPr>
              <a:t>Over </a:t>
            </a:r>
            <a:r>
              <a:rPr lang="en-US" dirty="0">
                <a:solidFill>
                  <a:schemeClr val="bg1"/>
                </a:solidFill>
              </a:rPr>
              <a:t>time, some of the rattles break off and are lost.</a:t>
            </a:r>
          </a:p>
        </p:txBody>
      </p:sp>
      <p:sp>
        <p:nvSpPr>
          <p:cNvPr id="7" name="TextBox 6"/>
          <p:cNvSpPr txBox="1"/>
          <p:nvPr/>
        </p:nvSpPr>
        <p:spPr>
          <a:xfrm>
            <a:off x="4648200" y="4098800"/>
            <a:ext cx="4038599" cy="369332"/>
          </a:xfrm>
          <a:prstGeom prst="rect">
            <a:avLst/>
          </a:prstGeom>
          <a:noFill/>
        </p:spPr>
        <p:txBody>
          <a:bodyPr wrap="square" rtlCol="0">
            <a:spAutoFit/>
          </a:bodyPr>
          <a:lstStyle/>
          <a:p>
            <a:pPr algn="ctr"/>
            <a:r>
              <a:rPr lang="en-US" dirty="0" smtClean="0">
                <a:solidFill>
                  <a:schemeClr val="bg1"/>
                </a:solidFill>
              </a:rPr>
              <a:t>Rattlesnake Tail</a:t>
            </a:r>
            <a:endParaRPr lang="en-US" dirty="0">
              <a:solidFill>
                <a:schemeClr val="bg1"/>
              </a:solidFill>
            </a:endParaRP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761331"/>
            <a:ext cx="4038600" cy="2271712"/>
          </a:xfrm>
        </p:spPr>
      </p:pic>
    </p:spTree>
    <p:extLst>
      <p:ext uri="{BB962C8B-B14F-4D97-AF65-F5344CB8AC3E}">
        <p14:creationId xmlns:p14="http://schemas.microsoft.com/office/powerpoint/2010/main" val="9081827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24" y="205979"/>
            <a:ext cx="3351275" cy="85725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Amphibian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43555" y="1655520"/>
            <a:ext cx="4352245" cy="2595986"/>
          </a:xfrm>
        </p:spPr>
        <p:txBody>
          <a:bodyPr>
            <a:normAutofit fontScale="85000" lnSpcReduction="10000"/>
          </a:bodyPr>
          <a:lstStyle/>
          <a:p>
            <a:r>
              <a:rPr lang="en-US" sz="2100" dirty="0">
                <a:solidFill>
                  <a:schemeClr val="bg1"/>
                </a:solidFill>
              </a:rPr>
              <a:t>Toads give people warts.</a:t>
            </a:r>
          </a:p>
          <a:p>
            <a:pPr lvl="1"/>
            <a:r>
              <a:rPr lang="en-US" sz="1900" dirty="0">
                <a:solidFill>
                  <a:schemeClr val="bg1"/>
                </a:solidFill>
              </a:rPr>
              <a:t>This is an old wives' tail that carries no truth. </a:t>
            </a:r>
            <a:endParaRPr lang="en-US" sz="1900" dirty="0" smtClean="0">
              <a:solidFill>
                <a:schemeClr val="bg1"/>
              </a:solidFill>
            </a:endParaRPr>
          </a:p>
          <a:p>
            <a:pPr lvl="1"/>
            <a:r>
              <a:rPr lang="en-US" sz="1900" dirty="0" smtClean="0">
                <a:solidFill>
                  <a:schemeClr val="bg1"/>
                </a:solidFill>
              </a:rPr>
              <a:t>Warts </a:t>
            </a:r>
            <a:r>
              <a:rPr lang="en-US" sz="1900" dirty="0">
                <a:solidFill>
                  <a:schemeClr val="bg1"/>
                </a:solidFill>
              </a:rPr>
              <a:t>are caused by a human virus, rather than contact with amphibians. </a:t>
            </a:r>
            <a:endParaRPr lang="en-US" sz="1900" dirty="0" smtClean="0">
              <a:solidFill>
                <a:schemeClr val="bg1"/>
              </a:solidFill>
            </a:endParaRPr>
          </a:p>
          <a:p>
            <a:pPr lvl="1"/>
            <a:r>
              <a:rPr lang="en-US" sz="1900" dirty="0" smtClean="0">
                <a:solidFill>
                  <a:schemeClr val="bg1"/>
                </a:solidFill>
              </a:rPr>
              <a:t>Most </a:t>
            </a:r>
            <a:r>
              <a:rPr lang="en-US" sz="1900" dirty="0">
                <a:solidFill>
                  <a:schemeClr val="bg1"/>
                </a:solidFill>
              </a:rPr>
              <a:t>amphibians, however, have moist and delicate skin, and many can secrete potentially toxic or irritating substances if ingested or threatened.</a:t>
            </a:r>
          </a:p>
        </p:txBody>
      </p:sp>
      <p:sp>
        <p:nvSpPr>
          <p:cNvPr id="7" name="TextBox 6"/>
          <p:cNvSpPr txBox="1"/>
          <p:nvPr/>
        </p:nvSpPr>
        <p:spPr>
          <a:xfrm>
            <a:off x="4648200" y="4430444"/>
            <a:ext cx="4038599" cy="369332"/>
          </a:xfrm>
          <a:prstGeom prst="rect">
            <a:avLst/>
          </a:prstGeom>
          <a:noFill/>
        </p:spPr>
        <p:txBody>
          <a:bodyPr wrap="square" rtlCol="0">
            <a:spAutoFit/>
          </a:bodyPr>
          <a:lstStyle/>
          <a:p>
            <a:pPr algn="ctr"/>
            <a:r>
              <a:rPr lang="en-US" dirty="0" smtClean="0">
                <a:solidFill>
                  <a:schemeClr val="bg1"/>
                </a:solidFill>
              </a:rPr>
              <a:t>Warts on a Toad</a:t>
            </a:r>
            <a:endParaRPr lang="en-US" dirty="0">
              <a:solidFill>
                <a:schemeClr val="bg1"/>
              </a:solidFill>
            </a:endParaRP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382712"/>
            <a:ext cx="4038600" cy="3028950"/>
          </a:xfrm>
        </p:spPr>
      </p:pic>
    </p:spTree>
    <p:extLst>
      <p:ext uri="{BB962C8B-B14F-4D97-AF65-F5344CB8AC3E}">
        <p14:creationId xmlns:p14="http://schemas.microsoft.com/office/powerpoint/2010/main" val="54875625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24" y="205979"/>
            <a:ext cx="3351275" cy="85725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Amphibian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43555" y="1655519"/>
            <a:ext cx="4352245" cy="3359511"/>
          </a:xfrm>
        </p:spPr>
        <p:txBody>
          <a:bodyPr>
            <a:normAutofit fontScale="62500" lnSpcReduction="20000"/>
          </a:bodyPr>
          <a:lstStyle/>
          <a:p>
            <a:r>
              <a:rPr lang="en-US" dirty="0">
                <a:solidFill>
                  <a:schemeClr val="bg1"/>
                </a:solidFill>
              </a:rPr>
              <a:t>Licking a toad will cause you to hallucinate</a:t>
            </a:r>
          </a:p>
          <a:p>
            <a:pPr lvl="1"/>
            <a:r>
              <a:rPr lang="en-US" dirty="0">
                <a:solidFill>
                  <a:schemeClr val="bg1"/>
                </a:solidFill>
              </a:rPr>
              <a:t>This myth actually has a somewhat factual basis. </a:t>
            </a:r>
            <a:endParaRPr lang="en-US" dirty="0" smtClean="0">
              <a:solidFill>
                <a:schemeClr val="bg1"/>
              </a:solidFill>
            </a:endParaRPr>
          </a:p>
          <a:p>
            <a:pPr lvl="1"/>
            <a:r>
              <a:rPr lang="en-US" dirty="0" smtClean="0">
                <a:solidFill>
                  <a:schemeClr val="bg1"/>
                </a:solidFill>
              </a:rPr>
              <a:t>Both </a:t>
            </a:r>
            <a:r>
              <a:rPr lang="en-US" dirty="0">
                <a:solidFill>
                  <a:schemeClr val="bg1"/>
                </a:solidFill>
              </a:rPr>
              <a:t>frogs and toads can secrete a substance called bufotoxin through glands behind their eyes when they are stressed or threatened. </a:t>
            </a:r>
            <a:endParaRPr lang="en-US" dirty="0" smtClean="0">
              <a:solidFill>
                <a:schemeClr val="bg1"/>
              </a:solidFill>
            </a:endParaRPr>
          </a:p>
          <a:p>
            <a:pPr lvl="1"/>
            <a:r>
              <a:rPr lang="en-US" dirty="0" smtClean="0">
                <a:solidFill>
                  <a:schemeClr val="bg1"/>
                </a:solidFill>
              </a:rPr>
              <a:t>This </a:t>
            </a:r>
            <a:r>
              <a:rPr lang="en-US" dirty="0">
                <a:solidFill>
                  <a:schemeClr val="bg1"/>
                </a:solidFill>
              </a:rPr>
              <a:t>toxin is deadly when “raw” and many family pets are actually killed each year from accidentally ingesting bufotoxins from Cane toads. </a:t>
            </a:r>
            <a:endParaRPr lang="en-US" dirty="0" smtClean="0">
              <a:solidFill>
                <a:schemeClr val="bg1"/>
              </a:solidFill>
            </a:endParaRPr>
          </a:p>
          <a:p>
            <a:pPr lvl="1"/>
            <a:r>
              <a:rPr lang="en-US" dirty="0" smtClean="0">
                <a:solidFill>
                  <a:schemeClr val="bg1"/>
                </a:solidFill>
              </a:rPr>
              <a:t>You </a:t>
            </a:r>
            <a:r>
              <a:rPr lang="en-US" dirty="0">
                <a:solidFill>
                  <a:schemeClr val="bg1"/>
                </a:solidFill>
              </a:rPr>
              <a:t>can lick a toad or frog in an attempt to get high and hallucinate, but more than likely you’ll just end up in the hospital.</a:t>
            </a:r>
          </a:p>
        </p:txBody>
      </p:sp>
      <p:sp>
        <p:nvSpPr>
          <p:cNvPr id="7" name="TextBox 6"/>
          <p:cNvSpPr txBox="1"/>
          <p:nvPr/>
        </p:nvSpPr>
        <p:spPr>
          <a:xfrm>
            <a:off x="4669281" y="4556915"/>
            <a:ext cx="4038599" cy="369332"/>
          </a:xfrm>
          <a:prstGeom prst="rect">
            <a:avLst/>
          </a:prstGeom>
          <a:noFill/>
        </p:spPr>
        <p:txBody>
          <a:bodyPr wrap="square" rtlCol="0">
            <a:spAutoFit/>
          </a:bodyPr>
          <a:lstStyle/>
          <a:p>
            <a:pPr algn="ctr"/>
            <a:r>
              <a:rPr lang="en-US" dirty="0" smtClean="0">
                <a:solidFill>
                  <a:schemeClr val="bg1"/>
                </a:solidFill>
              </a:rPr>
              <a:t>Dog Ingested Cane Toad</a:t>
            </a:r>
            <a:endParaRPr lang="en-US" dirty="0">
              <a:solidFill>
                <a:schemeClr val="bg1"/>
              </a:solidFill>
            </a:endParaRP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69280" y="1804179"/>
            <a:ext cx="4038600" cy="2693961"/>
          </a:xfrm>
        </p:spPr>
      </p:pic>
    </p:spTree>
    <p:extLst>
      <p:ext uri="{BB962C8B-B14F-4D97-AF65-F5344CB8AC3E}">
        <p14:creationId xmlns:p14="http://schemas.microsoft.com/office/powerpoint/2010/main" val="16544529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24" y="205979"/>
            <a:ext cx="3351275" cy="85725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Amphibian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43555" y="1655519"/>
            <a:ext cx="4352245" cy="3359511"/>
          </a:xfrm>
        </p:spPr>
        <p:txBody>
          <a:bodyPr>
            <a:normAutofit fontScale="77500" lnSpcReduction="20000"/>
          </a:bodyPr>
          <a:lstStyle/>
          <a:p>
            <a:r>
              <a:rPr lang="en-US" dirty="0">
                <a:solidFill>
                  <a:schemeClr val="bg1"/>
                </a:solidFill>
              </a:rPr>
              <a:t>Frogs and toads rain down from the sky.</a:t>
            </a:r>
          </a:p>
          <a:p>
            <a:pPr lvl="1"/>
            <a:r>
              <a:rPr lang="en-US" dirty="0">
                <a:solidFill>
                  <a:schemeClr val="bg1"/>
                </a:solidFill>
              </a:rPr>
              <a:t>There have been reports of raining frogs and fish dating back to ancient civilization. </a:t>
            </a:r>
            <a:endParaRPr lang="en-US" dirty="0" smtClean="0">
              <a:solidFill>
                <a:schemeClr val="bg1"/>
              </a:solidFill>
            </a:endParaRPr>
          </a:p>
          <a:p>
            <a:pPr lvl="1"/>
            <a:r>
              <a:rPr lang="en-US" dirty="0" smtClean="0">
                <a:solidFill>
                  <a:schemeClr val="bg1"/>
                </a:solidFill>
              </a:rPr>
              <a:t>Of </a:t>
            </a:r>
            <a:r>
              <a:rPr lang="en-US" dirty="0">
                <a:solidFill>
                  <a:schemeClr val="bg1"/>
                </a:solidFill>
              </a:rPr>
              <a:t>course, it doesn’t “rain” frogs or fish in the sense that it rains water. </a:t>
            </a:r>
            <a:endParaRPr lang="en-US" dirty="0" smtClean="0">
              <a:solidFill>
                <a:schemeClr val="bg1"/>
              </a:solidFill>
            </a:endParaRPr>
          </a:p>
          <a:p>
            <a:pPr lvl="1"/>
            <a:r>
              <a:rPr lang="en-US" dirty="0" smtClean="0">
                <a:solidFill>
                  <a:schemeClr val="bg1"/>
                </a:solidFill>
              </a:rPr>
              <a:t>Strong </a:t>
            </a:r>
            <a:r>
              <a:rPr lang="en-US" dirty="0">
                <a:solidFill>
                  <a:schemeClr val="bg1"/>
                </a:solidFill>
              </a:rPr>
              <a:t>winds, such as those in a tornado or water spout are powerful enough to suck up a school of fish or frogs and “rain” them elsewhere.</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550987"/>
            <a:ext cx="4038600" cy="2692400"/>
          </a:xfrm>
        </p:spPr>
      </p:pic>
    </p:spTree>
    <p:extLst>
      <p:ext uri="{BB962C8B-B14F-4D97-AF65-F5344CB8AC3E}">
        <p14:creationId xmlns:p14="http://schemas.microsoft.com/office/powerpoint/2010/main" val="3168585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5524" y="205979"/>
            <a:ext cx="3351275" cy="857250"/>
          </a:xfrm>
        </p:spPr>
        <p:txBody>
          <a:bodyPr>
            <a:normAutofit/>
          </a:bodyPr>
          <a:lstStyle/>
          <a:p>
            <a:r>
              <a:rPr lang="en-US" sz="3200" dirty="0" smtClean="0">
                <a:solidFill>
                  <a:srgbClr val="FFFF00"/>
                </a:solidFill>
                <a:effectLst>
                  <a:outerShdw blurRad="38100" dist="38100" dir="2700000" algn="tl">
                    <a:srgbClr val="000000">
                      <a:alpha val="43137"/>
                    </a:srgbClr>
                  </a:outerShdw>
                </a:effectLst>
              </a:rPr>
              <a:t>Amphibian Myths</a:t>
            </a:r>
            <a:endParaRPr lang="en-US" sz="3200"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sz="half" idx="1"/>
          </p:nvPr>
        </p:nvSpPr>
        <p:spPr>
          <a:xfrm>
            <a:off x="143555" y="1655519"/>
            <a:ext cx="4352245" cy="2137871"/>
          </a:xfrm>
        </p:spPr>
        <p:txBody>
          <a:bodyPr>
            <a:normAutofit/>
          </a:bodyPr>
          <a:lstStyle/>
          <a:p>
            <a:r>
              <a:rPr lang="en-US" sz="1900" dirty="0">
                <a:solidFill>
                  <a:schemeClr val="bg1"/>
                </a:solidFill>
              </a:rPr>
              <a:t>Salamanders like fires.</a:t>
            </a:r>
          </a:p>
          <a:p>
            <a:pPr lvl="1"/>
            <a:r>
              <a:rPr lang="en-US" sz="1700" dirty="0">
                <a:solidFill>
                  <a:schemeClr val="bg1"/>
                </a:solidFill>
              </a:rPr>
              <a:t>People believed that salamanders in general had the ability to withstand fire as they were often seen crawling out of logs that were put onto fires. </a:t>
            </a:r>
          </a:p>
        </p:txBody>
      </p:sp>
      <p:sp>
        <p:nvSpPr>
          <p:cNvPr id="7" name="TextBox 6"/>
          <p:cNvSpPr txBox="1"/>
          <p:nvPr/>
        </p:nvSpPr>
        <p:spPr>
          <a:xfrm>
            <a:off x="4661683" y="4098800"/>
            <a:ext cx="4038599" cy="369332"/>
          </a:xfrm>
          <a:prstGeom prst="rect">
            <a:avLst/>
          </a:prstGeom>
          <a:noFill/>
        </p:spPr>
        <p:txBody>
          <a:bodyPr wrap="square" rtlCol="0">
            <a:spAutoFit/>
          </a:bodyPr>
          <a:lstStyle/>
          <a:p>
            <a:pPr algn="ctr"/>
            <a:r>
              <a:rPr lang="en-US" dirty="0" smtClean="0">
                <a:solidFill>
                  <a:schemeClr val="bg1"/>
                </a:solidFill>
              </a:rPr>
              <a:t>Fire Salamander</a:t>
            </a:r>
            <a:endParaRPr lang="en-US" dirty="0">
              <a:solidFill>
                <a:schemeClr val="bg1"/>
              </a:solidFill>
            </a:endParaRP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744999"/>
            <a:ext cx="4038600" cy="2304377"/>
          </a:xfrm>
        </p:spPr>
      </p:pic>
    </p:spTree>
    <p:extLst>
      <p:ext uri="{BB962C8B-B14F-4D97-AF65-F5344CB8AC3E}">
        <p14:creationId xmlns:p14="http://schemas.microsoft.com/office/powerpoint/2010/main" val="20676306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Amazing Reptile/Amphibian Facts</a:t>
            </a:r>
            <a:endParaRPr lang="en-US" dirty="0"/>
          </a:p>
        </p:txBody>
      </p:sp>
      <p:sp>
        <p:nvSpPr>
          <p:cNvPr id="5" name="Content Placeholder 4"/>
          <p:cNvSpPr>
            <a:spLocks noGrp="1"/>
          </p:cNvSpPr>
          <p:nvPr>
            <p:ph idx="1"/>
          </p:nvPr>
        </p:nvSpPr>
        <p:spPr>
          <a:xfrm>
            <a:off x="2281425" y="1044700"/>
            <a:ext cx="3512215" cy="3970330"/>
          </a:xfrm>
        </p:spPr>
        <p:txBody>
          <a:bodyPr>
            <a:normAutofit/>
          </a:bodyPr>
          <a:lstStyle/>
          <a:p>
            <a:pPr marL="0" lvl="0" indent="0" eaLnBrk="0" fontAlgn="base" hangingPunct="0">
              <a:spcBef>
                <a:spcPct val="0"/>
              </a:spcBef>
              <a:spcAft>
                <a:spcPct val="0"/>
              </a:spcAft>
              <a:buNone/>
            </a:pPr>
            <a:r>
              <a:rPr lang="en-US" altLang="en-US" sz="1800" b="1" dirty="0"/>
              <a:t>Gecko’s can detach their tail</a:t>
            </a:r>
            <a:endParaRPr lang="en-US" altLang="en-US" sz="1800" dirty="0"/>
          </a:p>
          <a:p>
            <a:pPr eaLnBrk="0" fontAlgn="base" hangingPunct="0">
              <a:spcBef>
                <a:spcPct val="0"/>
              </a:spcBef>
              <a:spcAft>
                <a:spcPct val="0"/>
              </a:spcAft>
            </a:pPr>
            <a:r>
              <a:rPr lang="en-US" altLang="en-US" sz="1800" dirty="0"/>
              <a:t>Under times of extreme stress, a gecko can detach its tail. It’ll do this to confuse and escape from predators.</a:t>
            </a:r>
          </a:p>
          <a:p>
            <a:pPr eaLnBrk="0" fontAlgn="base" hangingPunct="0">
              <a:spcBef>
                <a:spcPct val="0"/>
              </a:spcBef>
              <a:spcAft>
                <a:spcPct val="0"/>
              </a:spcAft>
            </a:pPr>
            <a:r>
              <a:rPr lang="en-US" altLang="en-US" sz="1800" dirty="0" smtClean="0"/>
              <a:t>Known </a:t>
            </a:r>
            <a:r>
              <a:rPr lang="en-US" altLang="en-US" sz="1800" dirty="0"/>
              <a:t>as autotomy, the gecko isn’t hurt in the process. </a:t>
            </a:r>
            <a:endParaRPr lang="en-US" altLang="en-US" sz="1800" dirty="0" smtClean="0"/>
          </a:p>
          <a:p>
            <a:pPr eaLnBrk="0" fontAlgn="base" hangingPunct="0">
              <a:spcBef>
                <a:spcPct val="0"/>
              </a:spcBef>
              <a:spcAft>
                <a:spcPct val="0"/>
              </a:spcAft>
            </a:pPr>
            <a:r>
              <a:rPr lang="en-US" altLang="en-US" sz="1800" dirty="0" smtClean="0"/>
              <a:t>Cleverly </a:t>
            </a:r>
            <a:r>
              <a:rPr lang="en-US" altLang="en-US" sz="1800" dirty="0"/>
              <a:t>the tail is designed to have a point of detachment surrounded with connective </a:t>
            </a:r>
            <a:r>
              <a:rPr lang="en-US" altLang="en-US" sz="1800" dirty="0" smtClean="0"/>
              <a:t>tissue; </a:t>
            </a:r>
            <a:r>
              <a:rPr lang="en-US" altLang="en-US" sz="1800" dirty="0"/>
              <a:t>there’s also very little blood loss. </a:t>
            </a:r>
          </a:p>
          <a:p>
            <a:pPr eaLnBrk="0" fontAlgn="base" hangingPunct="0">
              <a:spcBef>
                <a:spcPct val="0"/>
              </a:spcBef>
              <a:spcAft>
                <a:spcPct val="0"/>
              </a:spcAft>
            </a:pPr>
            <a:r>
              <a:rPr lang="en-US" altLang="en-US" sz="1800" dirty="0" smtClean="0"/>
              <a:t>Gecko’s </a:t>
            </a:r>
            <a:r>
              <a:rPr lang="en-US" altLang="en-US" sz="1800" dirty="0"/>
              <a:t>can </a:t>
            </a:r>
            <a:r>
              <a:rPr lang="en-US" altLang="en-US" sz="1800" dirty="0" smtClean="0"/>
              <a:t>grow </a:t>
            </a:r>
            <a:r>
              <a:rPr lang="en-US" altLang="en-US" sz="1800" dirty="0"/>
              <a:t>their tail back! </a:t>
            </a:r>
            <a:endParaRPr lang="en-US" sz="1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6345" y="1044700"/>
            <a:ext cx="2960809" cy="2146586"/>
          </a:xfrm>
          <a:prstGeom prst="rect">
            <a:avLst/>
          </a:prstGeom>
        </p:spPr>
      </p:pic>
    </p:spTree>
    <p:extLst>
      <p:ext uri="{BB962C8B-B14F-4D97-AF65-F5344CB8AC3E}">
        <p14:creationId xmlns:p14="http://schemas.microsoft.com/office/powerpoint/2010/main" val="34941476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425" y="128470"/>
            <a:ext cx="6413610" cy="572644"/>
          </a:xfrm>
        </p:spPr>
        <p:txBody>
          <a:bodyPr>
            <a:normAutofit fontScale="90000"/>
          </a:bodyPr>
          <a:lstStyle/>
          <a:p>
            <a:r>
              <a:rPr lang="en-US" dirty="0"/>
              <a:t>Amazing Reptile/Amphibian Facts</a:t>
            </a:r>
          </a:p>
        </p:txBody>
      </p:sp>
      <p:sp>
        <p:nvSpPr>
          <p:cNvPr id="3" name="Content Placeholder 2"/>
          <p:cNvSpPr>
            <a:spLocks noGrp="1"/>
          </p:cNvSpPr>
          <p:nvPr>
            <p:ph idx="1"/>
          </p:nvPr>
        </p:nvSpPr>
        <p:spPr>
          <a:xfrm>
            <a:off x="2281425" y="2419046"/>
            <a:ext cx="6709870" cy="2443280"/>
          </a:xfrm>
        </p:spPr>
        <p:txBody>
          <a:bodyPr>
            <a:normAutofit lnSpcReduction="10000"/>
          </a:bodyPr>
          <a:lstStyle/>
          <a:p>
            <a:pPr eaLnBrk="0" fontAlgn="base" hangingPunct="0">
              <a:spcBef>
                <a:spcPct val="0"/>
              </a:spcBef>
              <a:spcAft>
                <a:spcPct val="0"/>
              </a:spcAft>
            </a:pPr>
            <a:r>
              <a:rPr lang="en-US" altLang="en-US" sz="1800" dirty="0" smtClean="0"/>
              <a:t>Most people think that chameleons change color to hide themselves more easily. </a:t>
            </a:r>
          </a:p>
          <a:p>
            <a:pPr eaLnBrk="0" fontAlgn="base" hangingPunct="0">
              <a:spcBef>
                <a:spcPct val="0"/>
              </a:spcBef>
              <a:spcAft>
                <a:spcPct val="0"/>
              </a:spcAft>
            </a:pPr>
            <a:r>
              <a:rPr lang="en-US" altLang="en-US" sz="1800" dirty="0" smtClean="0"/>
              <a:t>In fact, </a:t>
            </a:r>
            <a:r>
              <a:rPr lang="en-US" altLang="en-US" sz="1800" dirty="0"/>
              <a:t>Chameleons change </a:t>
            </a:r>
            <a:r>
              <a:rPr lang="en-US" altLang="en-US" sz="1800" dirty="0" smtClean="0"/>
              <a:t>color </a:t>
            </a:r>
            <a:r>
              <a:rPr lang="en-US" altLang="en-US" sz="1800" dirty="0"/>
              <a:t>to communicate their mood. If they’re feeling calm, they‘ll be a pale </a:t>
            </a:r>
            <a:r>
              <a:rPr lang="en-US" altLang="en-US" sz="1800" dirty="0" smtClean="0"/>
              <a:t>color, </a:t>
            </a:r>
            <a:r>
              <a:rPr lang="en-US" altLang="en-US" sz="1800" dirty="0"/>
              <a:t>if they’re feeling defensive they’ll be a darker </a:t>
            </a:r>
            <a:r>
              <a:rPr lang="en-US" altLang="en-US" sz="1800" dirty="0" smtClean="0"/>
              <a:t>color, </a:t>
            </a:r>
            <a:r>
              <a:rPr lang="en-US" altLang="en-US" sz="1800" dirty="0"/>
              <a:t>and bright </a:t>
            </a:r>
            <a:r>
              <a:rPr lang="en-US" altLang="en-US" sz="1800" dirty="0" smtClean="0"/>
              <a:t>colors </a:t>
            </a:r>
            <a:r>
              <a:rPr lang="en-US" altLang="en-US" sz="1800" dirty="0"/>
              <a:t>can be used to attract mates!</a:t>
            </a:r>
          </a:p>
          <a:p>
            <a:pPr eaLnBrk="0" fontAlgn="base" hangingPunct="0">
              <a:spcBef>
                <a:spcPct val="0"/>
              </a:spcBef>
              <a:spcAft>
                <a:spcPct val="0"/>
              </a:spcAft>
            </a:pPr>
            <a:r>
              <a:rPr lang="en-US" altLang="en-US" sz="1800" dirty="0" smtClean="0"/>
              <a:t>Color </a:t>
            </a:r>
            <a:r>
              <a:rPr lang="en-US" altLang="en-US" sz="1800" dirty="0"/>
              <a:t>changes are also associated with temperature and light. </a:t>
            </a:r>
            <a:endParaRPr lang="en-US" altLang="en-US" sz="1800" dirty="0" smtClean="0"/>
          </a:p>
          <a:p>
            <a:pPr lvl="1" eaLnBrk="0" fontAlgn="base" hangingPunct="0">
              <a:spcBef>
                <a:spcPct val="0"/>
              </a:spcBef>
              <a:spcAft>
                <a:spcPct val="0"/>
              </a:spcAft>
            </a:pPr>
            <a:r>
              <a:rPr lang="en-US" altLang="en-US" sz="1800" dirty="0" smtClean="0"/>
              <a:t>They’ll </a:t>
            </a:r>
            <a:r>
              <a:rPr lang="en-US" altLang="en-US" sz="1800" dirty="0"/>
              <a:t>change to a darker </a:t>
            </a:r>
            <a:r>
              <a:rPr lang="en-US" altLang="en-US" sz="1800" dirty="0" smtClean="0"/>
              <a:t>color </a:t>
            </a:r>
            <a:r>
              <a:rPr lang="en-US" altLang="en-US" sz="1800" dirty="0"/>
              <a:t>to retain heat and warmth, and to a lighter </a:t>
            </a:r>
            <a:r>
              <a:rPr lang="en-US" altLang="en-US" sz="1800" dirty="0" smtClean="0"/>
              <a:t>color </a:t>
            </a:r>
            <a:r>
              <a:rPr lang="en-US" altLang="en-US" sz="1800" dirty="0"/>
              <a:t>to repel heat, and stay cool. </a:t>
            </a:r>
          </a:p>
          <a:p>
            <a:endParaRPr lang="en-US" sz="1800" dirty="0" smtClean="0"/>
          </a:p>
          <a:p>
            <a:endParaRPr lang="en-US" sz="1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5770" y="701114"/>
            <a:ext cx="3090731" cy="1717931"/>
          </a:xfrm>
          <a:prstGeom prst="rect">
            <a:avLst/>
          </a:prstGeom>
        </p:spPr>
      </p:pic>
    </p:spTree>
    <p:extLst>
      <p:ext uri="{BB962C8B-B14F-4D97-AF65-F5344CB8AC3E}">
        <p14:creationId xmlns:p14="http://schemas.microsoft.com/office/powerpoint/2010/main" val="2128911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246070" cy="763524"/>
          </a:xfrm>
        </p:spPr>
        <p:txBody>
          <a:bodyPr/>
          <a:lstStyle/>
          <a:p>
            <a:r>
              <a:rPr lang="en-US" dirty="0" smtClean="0"/>
              <a:t>Requirement 2</a:t>
            </a:r>
            <a:endParaRPr lang="en-US" dirty="0"/>
          </a:p>
        </p:txBody>
      </p:sp>
      <p:sp>
        <p:nvSpPr>
          <p:cNvPr id="3" name="Content Placeholder 2"/>
          <p:cNvSpPr>
            <a:spLocks noGrp="1"/>
          </p:cNvSpPr>
          <p:nvPr>
            <p:ph idx="1"/>
          </p:nvPr>
        </p:nvSpPr>
        <p:spPr>
          <a:xfrm>
            <a:off x="448966" y="1808224"/>
            <a:ext cx="8246070" cy="3335275"/>
          </a:xfrm>
        </p:spPr>
        <p:txBody>
          <a:bodyPr>
            <a:normAutofit/>
          </a:bodyPr>
          <a:lstStyle/>
          <a:p>
            <a:pPr marL="0" indent="0">
              <a:buNone/>
            </a:pPr>
            <a:r>
              <a:rPr lang="en-US" sz="1800" dirty="0" smtClean="0"/>
              <a:t>Discuss </a:t>
            </a:r>
            <a:r>
              <a:rPr lang="en-US" sz="1800" dirty="0"/>
              <a:t>with your merit badge counselor the approximate number of species and general geographic distribution of reptiles and amphibians in the United States. Prepare a list of the most common species found in your local area or state</a:t>
            </a:r>
            <a:r>
              <a:rPr lang="en-US" sz="1800" dirty="0" smtClean="0"/>
              <a:t>.</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80" y="739290"/>
            <a:ext cx="914400" cy="933450"/>
          </a:xfrm>
          <a:prstGeom prst="rect">
            <a:avLst/>
          </a:prstGeom>
        </p:spPr>
      </p:pic>
    </p:spTree>
    <p:extLst>
      <p:ext uri="{BB962C8B-B14F-4D97-AF65-F5344CB8AC3E}">
        <p14:creationId xmlns:p14="http://schemas.microsoft.com/office/powerpoint/2010/main" val="1369312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Amazing Reptile/Amphibian Facts</a:t>
            </a:r>
          </a:p>
        </p:txBody>
      </p:sp>
      <p:sp>
        <p:nvSpPr>
          <p:cNvPr id="5" name="Content Placeholder 4"/>
          <p:cNvSpPr>
            <a:spLocks noGrp="1"/>
          </p:cNvSpPr>
          <p:nvPr>
            <p:ph idx="1"/>
          </p:nvPr>
        </p:nvSpPr>
        <p:spPr>
          <a:xfrm>
            <a:off x="2281426" y="1044700"/>
            <a:ext cx="4275740" cy="3512215"/>
          </a:xfrm>
        </p:spPr>
        <p:txBody>
          <a:bodyPr>
            <a:normAutofit fontScale="92500" lnSpcReduction="20000"/>
          </a:bodyPr>
          <a:lstStyle/>
          <a:p>
            <a:pPr eaLnBrk="0" fontAlgn="base" hangingPunct="0">
              <a:spcBef>
                <a:spcPct val="0"/>
              </a:spcBef>
              <a:spcAft>
                <a:spcPct val="0"/>
              </a:spcAft>
            </a:pPr>
            <a:r>
              <a:rPr lang="en-US" altLang="en-US" sz="1900" dirty="0"/>
              <a:t>Snakes and lizards use their tongues to smell</a:t>
            </a:r>
          </a:p>
          <a:p>
            <a:pPr eaLnBrk="0" fontAlgn="base" hangingPunct="0">
              <a:spcBef>
                <a:spcPct val="0"/>
              </a:spcBef>
              <a:spcAft>
                <a:spcPct val="0"/>
              </a:spcAft>
            </a:pPr>
            <a:r>
              <a:rPr lang="en-US" altLang="en-US" sz="1900" dirty="0" smtClean="0"/>
              <a:t>They </a:t>
            </a:r>
            <a:r>
              <a:rPr lang="en-US" altLang="en-US" sz="1900" dirty="0"/>
              <a:t>whip out their tongue and pick up scent particles in the atmosphere which are then transferred to the Jacobson organ in the reptile’s mouth. </a:t>
            </a:r>
          </a:p>
          <a:p>
            <a:pPr eaLnBrk="0" fontAlgn="base" hangingPunct="0">
              <a:spcBef>
                <a:spcPct val="0"/>
              </a:spcBef>
              <a:spcAft>
                <a:spcPct val="0"/>
              </a:spcAft>
            </a:pPr>
            <a:r>
              <a:rPr lang="en-US" altLang="en-US" sz="1900" dirty="0"/>
              <a:t>This patch of sensory cells transfers the information to the brain, which is then interpreted. The reptile will then know more about the item and how to react. </a:t>
            </a:r>
          </a:p>
          <a:p>
            <a:pPr eaLnBrk="0" fontAlgn="base" hangingPunct="0">
              <a:spcBef>
                <a:spcPct val="0"/>
              </a:spcBef>
              <a:spcAft>
                <a:spcPct val="0"/>
              </a:spcAft>
            </a:pPr>
            <a:r>
              <a:rPr lang="en-US" altLang="en-US" sz="1900" dirty="0"/>
              <a:t>The process can also be used to pick up pheromones from the opposite sex, and is essential for reptiles looking for a mate. </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165" y="1044700"/>
            <a:ext cx="2381251" cy="1519238"/>
          </a:xfrm>
          <a:prstGeom prst="rect">
            <a:avLst/>
          </a:prstGeom>
        </p:spPr>
      </p:pic>
    </p:spTree>
    <p:extLst>
      <p:ext uri="{BB962C8B-B14F-4D97-AF65-F5344CB8AC3E}">
        <p14:creationId xmlns:p14="http://schemas.microsoft.com/office/powerpoint/2010/main" val="37111903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Amazing Reptile/Amphibian Facts</a:t>
            </a:r>
          </a:p>
        </p:txBody>
      </p:sp>
      <p:sp>
        <p:nvSpPr>
          <p:cNvPr id="3" name="Content Placeholder 2"/>
          <p:cNvSpPr>
            <a:spLocks noGrp="1"/>
          </p:cNvSpPr>
          <p:nvPr>
            <p:ph idx="1"/>
          </p:nvPr>
        </p:nvSpPr>
        <p:spPr>
          <a:xfrm>
            <a:off x="2281425" y="2546032"/>
            <a:ext cx="6719020" cy="2316293"/>
          </a:xfrm>
        </p:spPr>
        <p:txBody>
          <a:bodyPr>
            <a:normAutofit lnSpcReduction="10000"/>
          </a:bodyPr>
          <a:lstStyle/>
          <a:p>
            <a:r>
              <a:rPr lang="en-US" sz="1800" dirty="0"/>
              <a:t>The sex of a turtle is determined by the temperature at which the egg is incubated, with warmer temperatures producing females, cooler temperatures producing males and temperatures in the middle resulting in a mixed clutch. </a:t>
            </a:r>
            <a:endParaRPr lang="en-US" sz="1800" dirty="0" smtClean="0"/>
          </a:p>
          <a:p>
            <a:r>
              <a:rPr lang="en-US" sz="1800" dirty="0" smtClean="0"/>
              <a:t>The </a:t>
            </a:r>
            <a:r>
              <a:rPr lang="en-US" sz="1800" dirty="0"/>
              <a:t>situation is reversed for crocodiles, with males predominating at higher temperatures. </a:t>
            </a:r>
            <a:endParaRPr lang="en-US" sz="1800" dirty="0" smtClean="0"/>
          </a:p>
          <a:p>
            <a:r>
              <a:rPr lang="en-US" sz="1800" dirty="0" smtClean="0"/>
              <a:t>The </a:t>
            </a:r>
            <a:r>
              <a:rPr lang="en-US" sz="1800" dirty="0"/>
              <a:t>gender of a snake is determined by chromosomes, as it is in the case of mammals and birds.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0360" y="1006524"/>
            <a:ext cx="3807865" cy="1539508"/>
          </a:xfrm>
          <a:prstGeom prst="rect">
            <a:avLst/>
          </a:prstGeom>
        </p:spPr>
      </p:pic>
    </p:spTree>
    <p:extLst>
      <p:ext uri="{BB962C8B-B14F-4D97-AF65-F5344CB8AC3E}">
        <p14:creationId xmlns:p14="http://schemas.microsoft.com/office/powerpoint/2010/main" val="47457877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Amazing Reptile/Amphibian Facts</a:t>
            </a:r>
          </a:p>
        </p:txBody>
      </p:sp>
      <p:sp>
        <p:nvSpPr>
          <p:cNvPr id="3" name="Content Placeholder 2"/>
          <p:cNvSpPr>
            <a:spLocks noGrp="1"/>
          </p:cNvSpPr>
          <p:nvPr>
            <p:ph idx="1"/>
          </p:nvPr>
        </p:nvSpPr>
        <p:spPr>
          <a:xfrm>
            <a:off x="2281425" y="1044700"/>
            <a:ext cx="3970329" cy="3970330"/>
          </a:xfrm>
        </p:spPr>
        <p:txBody>
          <a:bodyPr>
            <a:normAutofit fontScale="85000" lnSpcReduction="10000"/>
          </a:bodyPr>
          <a:lstStyle/>
          <a:p>
            <a:r>
              <a:rPr lang="en-US" sz="2100" dirty="0"/>
              <a:t>Leatherback sea turtles have existed in their current form since the age of the dinosaurs! </a:t>
            </a:r>
          </a:p>
          <a:p>
            <a:r>
              <a:rPr lang="en-US" sz="2100" dirty="0"/>
              <a:t>Leatherbacks are highly migratory, some swimming more than 10,000 miles a year between nesting and foraging grounds. </a:t>
            </a:r>
            <a:endParaRPr lang="en-US" sz="2100" dirty="0" smtClean="0"/>
          </a:p>
          <a:p>
            <a:r>
              <a:rPr lang="en-US" sz="2100" dirty="0" smtClean="0"/>
              <a:t>They </a:t>
            </a:r>
            <a:r>
              <a:rPr lang="en-US" sz="2100" dirty="0"/>
              <a:t>are also accomplished divers with the deepest recorded dive reaching nearly 4,000 feet—deeper than most marine mammals. </a:t>
            </a:r>
            <a:endParaRPr lang="en-US" sz="2100" dirty="0" smtClean="0"/>
          </a:p>
          <a:p>
            <a:r>
              <a:rPr lang="en-US" sz="2100" dirty="0" smtClean="0"/>
              <a:t>They </a:t>
            </a:r>
            <a:r>
              <a:rPr lang="en-US" sz="2100" dirty="0"/>
              <a:t>have spiny “papillae” lining their mouth and esophagus—these spines help them trap and consume their main prey species, jellyfish. </a:t>
            </a:r>
          </a:p>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4993" y="1197405"/>
            <a:ext cx="2286000" cy="1524000"/>
          </a:xfrm>
          <a:prstGeom prst="rect">
            <a:avLst/>
          </a:prstGeom>
        </p:spPr>
      </p:pic>
    </p:spTree>
    <p:extLst>
      <p:ext uri="{BB962C8B-B14F-4D97-AF65-F5344CB8AC3E}">
        <p14:creationId xmlns:p14="http://schemas.microsoft.com/office/powerpoint/2010/main" val="30735748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Amazing Reptile/Amphibian Facts</a:t>
            </a:r>
          </a:p>
        </p:txBody>
      </p:sp>
      <p:sp>
        <p:nvSpPr>
          <p:cNvPr id="3" name="Content Placeholder 2"/>
          <p:cNvSpPr>
            <a:spLocks noGrp="1"/>
          </p:cNvSpPr>
          <p:nvPr>
            <p:ph idx="1"/>
          </p:nvPr>
        </p:nvSpPr>
        <p:spPr>
          <a:xfrm>
            <a:off x="2281425" y="1044700"/>
            <a:ext cx="3512215" cy="3511061"/>
          </a:xfrm>
        </p:spPr>
        <p:txBody>
          <a:bodyPr>
            <a:normAutofit fontScale="70000" lnSpcReduction="20000"/>
          </a:bodyPr>
          <a:lstStyle/>
          <a:p>
            <a:r>
              <a:rPr lang="en-US" dirty="0"/>
              <a:t>A small cave salamander, the olm also known as “the human fish,” </a:t>
            </a:r>
            <a:r>
              <a:rPr lang="en-US" dirty="0" smtClean="0"/>
              <a:t>has </a:t>
            </a:r>
            <a:r>
              <a:rPr lang="en-US" dirty="0"/>
              <a:t>broken the world’s record for longest-lived amphibian – the salamander has the lifespan of over 100 years. </a:t>
            </a:r>
            <a:endParaRPr lang="en-US" dirty="0" smtClean="0"/>
          </a:p>
          <a:p>
            <a:r>
              <a:rPr lang="en-US" dirty="0" smtClean="0"/>
              <a:t>This </a:t>
            </a:r>
            <a:r>
              <a:rPr lang="en-US" dirty="0"/>
              <a:t>creature has far longer lifespan than any other amphibian and scientists have no idea why.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6345" y="1044700"/>
            <a:ext cx="2877160" cy="2877160"/>
          </a:xfrm>
          <a:prstGeom prst="rect">
            <a:avLst/>
          </a:prstGeom>
        </p:spPr>
      </p:pic>
    </p:spTree>
    <p:extLst>
      <p:ext uri="{BB962C8B-B14F-4D97-AF65-F5344CB8AC3E}">
        <p14:creationId xmlns:p14="http://schemas.microsoft.com/office/powerpoint/2010/main" val="13811073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Amazing Reptile/Amphibian Facts</a:t>
            </a:r>
          </a:p>
        </p:txBody>
      </p:sp>
      <p:sp>
        <p:nvSpPr>
          <p:cNvPr id="3" name="Content Placeholder 2"/>
          <p:cNvSpPr>
            <a:spLocks noGrp="1"/>
          </p:cNvSpPr>
          <p:nvPr>
            <p:ph idx="1"/>
          </p:nvPr>
        </p:nvSpPr>
        <p:spPr>
          <a:xfrm>
            <a:off x="2281424" y="1044700"/>
            <a:ext cx="3512216" cy="3511061"/>
          </a:xfrm>
        </p:spPr>
        <p:txBody>
          <a:bodyPr>
            <a:normAutofit/>
          </a:bodyPr>
          <a:lstStyle/>
          <a:p>
            <a:r>
              <a:rPr lang="en-US" sz="1800" dirty="0"/>
              <a:t>The largest living amphibian is the 1.8 m (5 </a:t>
            </a:r>
            <a:r>
              <a:rPr lang="en-US" sz="1800" dirty="0" smtClean="0"/>
              <a:t>ft. </a:t>
            </a:r>
            <a:r>
              <a:rPr lang="en-US" sz="1800" dirty="0"/>
              <a:t>11 </a:t>
            </a:r>
            <a:r>
              <a:rPr lang="en-US" sz="1800" dirty="0" smtClean="0"/>
              <a:t>in.) </a:t>
            </a:r>
            <a:r>
              <a:rPr lang="en-US" sz="1800" dirty="0"/>
              <a:t>Chinese giant salamander (</a:t>
            </a:r>
            <a:r>
              <a:rPr lang="en-US" sz="1800" i="1" dirty="0"/>
              <a:t>Andrias </a:t>
            </a:r>
            <a:r>
              <a:rPr lang="en-US" sz="1800" i="1" dirty="0" smtClean="0"/>
              <a:t>davidianus</a:t>
            </a:r>
            <a:r>
              <a:rPr lang="en-US" sz="1800" dirty="0" smtClean="0"/>
              <a:t>)</a:t>
            </a:r>
          </a:p>
          <a:p>
            <a:r>
              <a:rPr lang="en-US" sz="1800" dirty="0" smtClean="0"/>
              <a:t>This </a:t>
            </a:r>
            <a:r>
              <a:rPr lang="en-US" sz="1800" dirty="0"/>
              <a:t>is dwarfed by the extinct 9 m (30 ft) Prionosuchus </a:t>
            </a:r>
            <a:r>
              <a:rPr lang="en-US" sz="1800" dirty="0" smtClean="0"/>
              <a:t>that lived about 270 million years ago.</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1755" y="1015490"/>
            <a:ext cx="2137870" cy="2280395"/>
          </a:xfrm>
          <a:prstGeom prst="rect">
            <a:avLst/>
          </a:prstGeom>
        </p:spPr>
      </p:pic>
      <p:pic>
        <p:nvPicPr>
          <p:cNvPr id="7" name="Picture 6"/>
          <p:cNvPicPr>
            <a:picLocks noChangeAspect="1"/>
          </p:cNvPicPr>
          <p:nvPr/>
        </p:nvPicPr>
        <p:blipFill>
          <a:blip r:embed="rId3"/>
          <a:stretch>
            <a:fillRect/>
          </a:stretch>
        </p:blipFill>
        <p:spPr>
          <a:xfrm>
            <a:off x="3655735" y="3334061"/>
            <a:ext cx="4733925" cy="1609725"/>
          </a:xfrm>
          <a:prstGeom prst="rect">
            <a:avLst/>
          </a:prstGeom>
        </p:spPr>
      </p:pic>
    </p:spTree>
    <p:extLst>
      <p:ext uri="{BB962C8B-B14F-4D97-AF65-F5344CB8AC3E}">
        <p14:creationId xmlns:p14="http://schemas.microsoft.com/office/powerpoint/2010/main" val="18977897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1471</TotalTime>
  <Words>9756</Words>
  <Application>Microsoft Office PowerPoint</Application>
  <PresentationFormat>On-screen Show (16:9)</PresentationFormat>
  <Paragraphs>475</Paragraphs>
  <Slides>94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94</vt:i4>
      </vt:variant>
    </vt:vector>
  </HeadingPairs>
  <TitlesOfParts>
    <vt:vector size="97" baseType="lpstr">
      <vt:lpstr>Arial</vt:lpstr>
      <vt:lpstr>Calibri</vt:lpstr>
      <vt:lpstr>Office Theme</vt:lpstr>
      <vt:lpstr>Reptile and Amphibian Study Merit Badge</vt:lpstr>
      <vt:lpstr>Requirements</vt:lpstr>
      <vt:lpstr>Requirements</vt:lpstr>
      <vt:lpstr>Requirements</vt:lpstr>
      <vt:lpstr>Requirements</vt:lpstr>
      <vt:lpstr>Requirements</vt:lpstr>
      <vt:lpstr>Requirement 1</vt:lpstr>
      <vt:lpstr>Reptiles and Amphibians</vt:lpstr>
      <vt:lpstr>Requirement 2</vt:lpstr>
      <vt:lpstr>PowerPoint Presentation</vt:lpstr>
      <vt:lpstr>Distribution of Reptiles and Amphibians</vt:lpstr>
      <vt:lpstr>Requirement 3</vt:lpstr>
      <vt:lpstr>Characteristics of Reptiles</vt:lpstr>
      <vt:lpstr>Characteristics of Amphibians</vt:lpstr>
      <vt:lpstr>Alligators and Crocodiles</vt:lpstr>
      <vt:lpstr>Alligators and Crocodiles</vt:lpstr>
      <vt:lpstr>PowerPoint Presentation</vt:lpstr>
      <vt:lpstr>Toads and Frogs</vt:lpstr>
      <vt:lpstr>Salamanders and Lizards</vt:lpstr>
      <vt:lpstr>PowerPoint Presentation</vt:lpstr>
      <vt:lpstr>Requirement 4</vt:lpstr>
      <vt:lpstr>Importance of Reptiles and Amphibians</vt:lpstr>
      <vt:lpstr>Endangered Reptiles and Amphibians</vt:lpstr>
      <vt:lpstr>Reptiles and Amphibians of Ohio</vt:lpstr>
      <vt:lpstr>Requirement 5</vt:lpstr>
      <vt:lpstr>Reptile Reproduction</vt:lpstr>
      <vt:lpstr>Reptile Reproduction: Snakes</vt:lpstr>
      <vt:lpstr>Reptile Reproduction: Turtles</vt:lpstr>
      <vt:lpstr>Reptile Reproduction: Alligators/Crocodiles</vt:lpstr>
      <vt:lpstr>Reptile Reproduction: Lizards</vt:lpstr>
      <vt:lpstr>Reptile Reproduction</vt:lpstr>
      <vt:lpstr>Amphibian Reproduction: Frogs and Toads</vt:lpstr>
      <vt:lpstr>Amphibian Reproduction: Salamanders</vt:lpstr>
      <vt:lpstr>Requirement 6</vt:lpstr>
      <vt:lpstr>Snake Locomotion</vt:lpstr>
      <vt:lpstr>Requirement 7</vt:lpstr>
      <vt:lpstr>Timber Rattlesnake</vt:lpstr>
      <vt:lpstr>Prairie Rattlesnake</vt:lpstr>
      <vt:lpstr>Eastern Diamondback Rattlesnake</vt:lpstr>
      <vt:lpstr>Western Diamondback Rattlesnake</vt:lpstr>
      <vt:lpstr>North American Sidewinder Rattlesnake</vt:lpstr>
      <vt:lpstr>Pygmy Rattlesnake</vt:lpstr>
      <vt:lpstr>Massasauga Rattlesnake</vt:lpstr>
      <vt:lpstr>Copperhead Snake</vt:lpstr>
      <vt:lpstr>Cottonmouth Snake</vt:lpstr>
      <vt:lpstr>Coral Snake</vt:lpstr>
      <vt:lpstr>Gila Monster</vt:lpstr>
      <vt:lpstr>Venomous Snake Bites: Symptoms</vt:lpstr>
      <vt:lpstr>Venomous Snake Bites: First Aid</vt:lpstr>
      <vt:lpstr>PowerPoint Presentation</vt:lpstr>
      <vt:lpstr>Requirement 8</vt:lpstr>
      <vt:lpstr>Keeping a Reptile or Amphibian as a Pet</vt:lpstr>
      <vt:lpstr>Policy Statement on Keeping Caged Animals</vt:lpstr>
      <vt:lpstr>Keeping a Reptile or Amphibian as a Pet</vt:lpstr>
      <vt:lpstr>Keeping a Reptile or Amphibian as a Pet</vt:lpstr>
      <vt:lpstr>Keeping a Reptile or Amphibian as a Pet</vt:lpstr>
      <vt:lpstr>Keeping a Reptile or Amphibian as a Pet</vt:lpstr>
      <vt:lpstr>Keeping a Reptile or Amphibian as a Pet</vt:lpstr>
      <vt:lpstr>Keeping a Reptile or Amphibian as a Pet</vt:lpstr>
      <vt:lpstr>Keeping a Reptile or Amphibian as a Pet</vt:lpstr>
      <vt:lpstr>Keeping a Reptile or Amphibian as a Pet</vt:lpstr>
      <vt:lpstr>Keeping a Reptile or Amphibian as a Pet</vt:lpstr>
      <vt:lpstr>Keeping a Reptile or Amphibian as a Pet</vt:lpstr>
      <vt:lpstr>Requirement 8</vt:lpstr>
      <vt:lpstr>Toledo Zoo and Aquarium</vt:lpstr>
      <vt:lpstr>Requirement 9</vt:lpstr>
      <vt:lpstr>Calls of Frogs and Toads</vt:lpstr>
      <vt:lpstr>Identifying Reptiles and Amphibians by Sight</vt:lpstr>
      <vt:lpstr>Giving a Talk on Reptiles and Amphibians</vt:lpstr>
      <vt:lpstr>Requirement 10</vt:lpstr>
      <vt:lpstr>Snake Myths</vt:lpstr>
      <vt:lpstr>Snake Myths</vt:lpstr>
      <vt:lpstr>Snake Myths</vt:lpstr>
      <vt:lpstr>Snake Myths</vt:lpstr>
      <vt:lpstr>Snake Myths</vt:lpstr>
      <vt:lpstr>Snake Myths</vt:lpstr>
      <vt:lpstr>Snake Myths</vt:lpstr>
      <vt:lpstr>Snake Myths</vt:lpstr>
      <vt:lpstr>Snake Myths</vt:lpstr>
      <vt:lpstr>Snake Myths</vt:lpstr>
      <vt:lpstr>Snake Myths</vt:lpstr>
      <vt:lpstr>Snake Myths</vt:lpstr>
      <vt:lpstr>Snake Myths</vt:lpstr>
      <vt:lpstr>Amphibian Myths</vt:lpstr>
      <vt:lpstr>Amphibian Myths</vt:lpstr>
      <vt:lpstr>Amphibian Myths</vt:lpstr>
      <vt:lpstr>Amphibian Myths</vt:lpstr>
      <vt:lpstr>Amazing Reptile/Amphibian Facts</vt:lpstr>
      <vt:lpstr>Amazing Reptile/Amphibian Facts</vt:lpstr>
      <vt:lpstr>Amazing Reptile/Amphibian Facts</vt:lpstr>
      <vt:lpstr>Amazing Reptile/Amphibian Facts</vt:lpstr>
      <vt:lpstr>Amazing Reptile/Amphibian Facts</vt:lpstr>
      <vt:lpstr>Amazing Reptile/Amphibian Facts</vt:lpstr>
      <vt:lpstr>Amazing Reptile/Amphibian Facts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Terry McKibben</cp:lastModifiedBy>
  <cp:revision>204</cp:revision>
  <dcterms:created xsi:type="dcterms:W3CDTF">2013-08-21T19:17:07Z</dcterms:created>
  <dcterms:modified xsi:type="dcterms:W3CDTF">2021-10-11T21:39:45Z</dcterms:modified>
</cp:coreProperties>
</file>